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2" r:id="rId2"/>
    <p:sldId id="256" r:id="rId3"/>
    <p:sldId id="257" r:id="rId4"/>
    <p:sldId id="259" r:id="rId5"/>
    <p:sldId id="258"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54" d="100"/>
          <a:sy n="54" d="100"/>
        </p:scale>
        <p:origin x="749"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theme" Target="theme/theme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ar-SA"/>
              <a:t>انقر لتحرير نمط العنوان الرئيسي</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6/6/2021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ar-SA"/>
              <a:t>انقر لتحرير نمط العنوان الرئيسي</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تحرير أنماط النص الرئيسي</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6/6/2021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6/6/2021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ar-SA"/>
              <a:t>انقر لتحرير نمط العنوان الرئيسي</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تحرير أنماط النص الرئيسي</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6/6/2021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ar-SA"/>
              <a:t>انقر لتحرير نمط العنوان الرئيسي</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تحرير أنماط النص الرئيسي</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6/6/2021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ar-SA"/>
              <a:t>انقر لتحرير نمط العنوان الرئيسي</a:t>
            </a:r>
            <a:endParaRPr lang="en-US" dirty="0"/>
          </a:p>
        </p:txBody>
      </p:sp>
      <p:sp>
        <p:nvSpPr>
          <p:cNvPr id="3" name="Content Placeholder 2"/>
          <p:cNvSpPr>
            <a:spLocks noGrp="1"/>
          </p:cNvSpPr>
          <p:nvPr>
            <p:ph idx="1"/>
          </p:nvPr>
        </p:nvSpPr>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6/6/2021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تحرير أنماط النص الرئيسي</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تحرير أنماط النص الرئيسي</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ar-SA"/>
              <a:t>انقر لتحرير نمط العنوان الرئيسي</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ar-SA"/>
              <a:t>انقر لتحرير نمط العنوان الرئيسي</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ar-SA"/>
              <a:t>تحرير أنماط النص الرئيسي</a:t>
            </a:r>
          </a:p>
        </p:txBody>
      </p:sp>
      <p:sp>
        <p:nvSpPr>
          <p:cNvPr id="5" name="Date Placeholder 4"/>
          <p:cNvSpPr>
            <a:spLocks noGrp="1"/>
          </p:cNvSpPr>
          <p:nvPr>
            <p:ph type="dt" sz="half" idx="10"/>
          </p:nvPr>
        </p:nvSpPr>
        <p:spPr/>
        <p:txBody>
          <a:bodyPr/>
          <a:lstStyle/>
          <a:p>
            <a:fld id="{42A54C80-263E-416B-A8E0-580EDEADCBDC}" type="datetimeFigureOut">
              <a:rPr lang="en-US" dirty="0"/>
              <a:t>6/6/2021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ar-SA"/>
              <a:t>انقر لتحرير نمط العنوان الرئيسي</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تحرير أنماط النص الرئيسي</a:t>
            </a:r>
          </a:p>
        </p:txBody>
      </p:sp>
      <p:sp>
        <p:nvSpPr>
          <p:cNvPr id="5" name="Date Placeholder 4"/>
          <p:cNvSpPr>
            <a:spLocks noGrp="1"/>
          </p:cNvSpPr>
          <p:nvPr>
            <p:ph type="dt" sz="half" idx="10"/>
          </p:nvPr>
        </p:nvSpPr>
        <p:spPr/>
        <p:txBody>
          <a:bodyPr/>
          <a:lstStyle/>
          <a:p>
            <a:fld id="{B61BEF0D-F0BB-DE4B-95CE-6DB70DBA9567}" type="datetimeFigureOut">
              <a:rPr lang="en-US" dirty="0"/>
              <a:pPr/>
              <a:t>6/6/2021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ar-SA"/>
              <a:t>انقر لتحرير نمط العنوان الرئيسي</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6/6/2021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8.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image" Target="../media/image2.jp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a:xfrm>
            <a:off x="0" y="128589"/>
            <a:ext cx="6865142" cy="1985962"/>
          </a:xfrm>
        </p:spPr>
        <p:txBody>
          <a:bodyPr>
            <a:normAutofit/>
          </a:bodyPr>
          <a:lstStyle/>
          <a:p>
            <a:pPr algn="ctr"/>
            <a:r>
              <a:rPr lang="ar-IQ" sz="3600" b="1" dirty="0">
                <a:solidFill>
                  <a:srgbClr val="0070C0"/>
                </a:solidFill>
                <a:effectLst>
                  <a:outerShdw blurRad="38100" dist="38100" dir="2700000" algn="tl">
                    <a:srgbClr val="000000">
                      <a:alpha val="43137"/>
                    </a:srgbClr>
                  </a:outerShdw>
                </a:effectLst>
              </a:rPr>
              <a:t>جامعة البصرة \ كلية الزراعة </a:t>
            </a:r>
            <a:br>
              <a:rPr lang="ar-IQ" sz="3600" b="1" dirty="0">
                <a:solidFill>
                  <a:srgbClr val="0070C0"/>
                </a:solidFill>
                <a:effectLst>
                  <a:outerShdw blurRad="38100" dist="38100" dir="2700000" algn="tl">
                    <a:srgbClr val="000000">
                      <a:alpha val="43137"/>
                    </a:srgbClr>
                  </a:outerShdw>
                </a:effectLst>
              </a:rPr>
            </a:br>
            <a:r>
              <a:rPr lang="ar-IQ" sz="3600" b="1" dirty="0">
                <a:solidFill>
                  <a:srgbClr val="0070C0"/>
                </a:solidFill>
                <a:effectLst>
                  <a:outerShdw blurRad="38100" dist="38100" dir="2700000" algn="tl">
                    <a:srgbClr val="000000">
                      <a:alpha val="43137"/>
                    </a:srgbClr>
                  </a:outerShdw>
                </a:effectLst>
              </a:rPr>
              <a:t>قسم البستنة وهندسة الحدائق </a:t>
            </a:r>
          </a:p>
        </p:txBody>
      </p:sp>
      <p:sp>
        <p:nvSpPr>
          <p:cNvPr id="6" name="عنصر نائب للنص 5"/>
          <p:cNvSpPr>
            <a:spLocks noGrp="1"/>
          </p:cNvSpPr>
          <p:nvPr>
            <p:ph type="body" sz="half" idx="2"/>
          </p:nvPr>
        </p:nvSpPr>
        <p:spPr>
          <a:xfrm>
            <a:off x="338666" y="3114675"/>
            <a:ext cx="9005359" cy="3743325"/>
          </a:xfrm>
        </p:spPr>
        <p:txBody>
          <a:bodyPr/>
          <a:lstStyle/>
          <a:p>
            <a:pPr algn="ctr"/>
            <a:r>
              <a:rPr lang="ar-IQ" sz="4400" b="1" dirty="0">
                <a:solidFill>
                  <a:srgbClr val="0070C0"/>
                </a:solidFill>
                <a:effectLst>
                  <a:outerShdw blurRad="38100" dist="38100" dir="2700000" algn="tl">
                    <a:srgbClr val="000000">
                      <a:alpha val="43137"/>
                    </a:srgbClr>
                  </a:outerShdw>
                </a:effectLst>
              </a:rPr>
              <a:t>اعداد </a:t>
            </a:r>
          </a:p>
          <a:p>
            <a:pPr algn="ctr"/>
            <a:r>
              <a:rPr lang="ar-IQ" sz="4400" b="1" dirty="0">
                <a:solidFill>
                  <a:srgbClr val="0070C0"/>
                </a:solidFill>
                <a:effectLst>
                  <a:outerShdw blurRad="38100" dist="38100" dir="2700000" algn="tl">
                    <a:srgbClr val="000000">
                      <a:alpha val="43137"/>
                    </a:srgbClr>
                  </a:outerShdw>
                </a:effectLst>
              </a:rPr>
              <a:t>ا. م . د . حيدر صبيح </a:t>
            </a:r>
            <a:r>
              <a:rPr lang="ar-IQ" sz="4400" b="1" dirty="0" err="1">
                <a:solidFill>
                  <a:srgbClr val="0070C0"/>
                </a:solidFill>
                <a:effectLst>
                  <a:outerShdw blurRad="38100" dist="38100" dir="2700000" algn="tl">
                    <a:srgbClr val="000000">
                      <a:alpha val="43137"/>
                    </a:srgbClr>
                  </a:outerShdw>
                </a:effectLst>
              </a:rPr>
              <a:t>شنو</a:t>
            </a:r>
            <a:r>
              <a:rPr lang="ar-IQ" sz="4400" b="1" dirty="0">
                <a:solidFill>
                  <a:srgbClr val="0070C0"/>
                </a:solidFill>
                <a:effectLst>
                  <a:outerShdw blurRad="38100" dist="38100" dir="2700000" algn="tl">
                    <a:srgbClr val="000000">
                      <a:alpha val="43137"/>
                    </a:srgbClr>
                  </a:outerShdw>
                </a:effectLst>
              </a:rPr>
              <a:t> </a:t>
            </a:r>
          </a:p>
          <a:p>
            <a:endParaRPr lang="ar-IQ" dirty="0"/>
          </a:p>
        </p:txBody>
      </p:sp>
      <p:pic>
        <p:nvPicPr>
          <p:cNvPr id="9" name="عنصر نائب للمحتوى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379367" y="62611"/>
            <a:ext cx="3233123" cy="3052064"/>
          </a:xfrm>
        </p:spPr>
      </p:pic>
    </p:spTree>
    <p:extLst>
      <p:ext uri="{BB962C8B-B14F-4D97-AF65-F5344CB8AC3E}">
        <p14:creationId xmlns:p14="http://schemas.microsoft.com/office/powerpoint/2010/main" val="4552570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b="1" dirty="0">
                <a:solidFill>
                  <a:schemeClr val="accent2"/>
                </a:solidFill>
                <a:effectLst>
                  <a:outerShdw blurRad="38100" dist="38100" dir="2700000" algn="tl">
                    <a:srgbClr val="000000">
                      <a:alpha val="43137"/>
                    </a:srgbClr>
                  </a:outerShdw>
                </a:effectLst>
              </a:rPr>
              <a:t>ثانيا : عوامل التربة </a:t>
            </a:r>
            <a:r>
              <a:rPr lang="en-GB" b="1" dirty="0">
                <a:solidFill>
                  <a:schemeClr val="accent2"/>
                </a:solidFill>
                <a:effectLst>
                  <a:outerShdw blurRad="38100" dist="38100" dir="2700000" algn="tl">
                    <a:srgbClr val="000000">
                      <a:alpha val="43137"/>
                    </a:srgbClr>
                  </a:outerShdw>
                </a:effectLst>
              </a:rPr>
              <a:t>SOIL FACTORS</a:t>
            </a:r>
            <a:br>
              <a:rPr lang="en-GB" dirty="0"/>
            </a:br>
            <a:endParaRPr lang="ar-IQ" dirty="0"/>
          </a:p>
        </p:txBody>
      </p:sp>
      <p:sp>
        <p:nvSpPr>
          <p:cNvPr id="3" name="عنصر نائب للمحتوى 2"/>
          <p:cNvSpPr>
            <a:spLocks noGrp="1"/>
          </p:cNvSpPr>
          <p:nvPr>
            <p:ph idx="1"/>
          </p:nvPr>
        </p:nvSpPr>
        <p:spPr>
          <a:xfrm>
            <a:off x="0" y="2143125"/>
            <a:ext cx="9986964" cy="3814763"/>
          </a:xfrm>
        </p:spPr>
        <p:txBody>
          <a:bodyPr>
            <a:normAutofit/>
          </a:bodyPr>
          <a:lstStyle/>
          <a:p>
            <a:r>
              <a:rPr lang="ar-IQ" sz="2000" b="1" dirty="0">
                <a:solidFill>
                  <a:schemeClr val="tx1"/>
                </a:solidFill>
                <a:effectLst>
                  <a:outerShdw blurRad="38100" dist="38100" dir="2700000" algn="tl">
                    <a:srgbClr val="000000">
                      <a:alpha val="43137"/>
                    </a:srgbClr>
                  </a:outerShdw>
                </a:effectLst>
              </a:rPr>
              <a:t>هنالك العديد من عوامل التربة التي تؤثر في انتاج النباتات الطبية منها : </a:t>
            </a:r>
          </a:p>
          <a:p>
            <a:pPr marL="0" indent="0">
              <a:buNone/>
            </a:pPr>
            <a:r>
              <a:rPr lang="ar-IQ" sz="2000" b="1" dirty="0">
                <a:solidFill>
                  <a:srgbClr val="00B0F0"/>
                </a:solidFill>
                <a:effectLst>
                  <a:outerShdw blurRad="38100" dist="38100" dir="2700000" algn="tl">
                    <a:srgbClr val="000000">
                      <a:alpha val="43137"/>
                    </a:srgbClr>
                  </a:outerShdw>
                </a:effectLst>
              </a:rPr>
              <a:t>1- نسيج التربة </a:t>
            </a:r>
            <a:r>
              <a:rPr lang="en-US" sz="2000" b="1" dirty="0">
                <a:solidFill>
                  <a:srgbClr val="00B0F0"/>
                </a:solidFill>
                <a:effectLst>
                  <a:outerShdw blurRad="38100" dist="38100" dir="2700000" algn="tl">
                    <a:srgbClr val="000000">
                      <a:alpha val="43137"/>
                    </a:srgbClr>
                  </a:outerShdw>
                </a:effectLst>
              </a:rPr>
              <a:t>Soil texture</a:t>
            </a:r>
            <a:endParaRPr lang="ar-IQ" sz="2000" b="1" dirty="0">
              <a:solidFill>
                <a:srgbClr val="00B0F0"/>
              </a:solidFill>
              <a:effectLst>
                <a:outerShdw blurRad="38100" dist="38100" dir="2700000" algn="tl">
                  <a:srgbClr val="000000">
                    <a:alpha val="43137"/>
                  </a:srgbClr>
                </a:outerShdw>
              </a:effectLst>
            </a:endParaRPr>
          </a:p>
          <a:p>
            <a:pPr marL="0" indent="0">
              <a:buNone/>
            </a:pPr>
            <a:r>
              <a:rPr lang="ar-IQ" sz="2000" b="1" dirty="0">
                <a:solidFill>
                  <a:schemeClr val="tx1"/>
                </a:solidFill>
                <a:effectLst>
                  <a:outerShdw blurRad="38100" dist="38100" dir="2700000" algn="tl">
                    <a:srgbClr val="000000">
                      <a:alpha val="43137"/>
                    </a:srgbClr>
                  </a:outerShdw>
                </a:effectLst>
              </a:rPr>
              <a:t>ان </a:t>
            </a:r>
            <a:r>
              <a:rPr lang="ar-IQ" sz="2000" b="1" dirty="0" err="1">
                <a:solidFill>
                  <a:schemeClr val="tx1"/>
                </a:solidFill>
                <a:effectLst>
                  <a:outerShdw blurRad="38100" dist="38100" dir="2700000" algn="tl">
                    <a:srgbClr val="000000">
                      <a:alpha val="43137"/>
                    </a:srgbClr>
                  </a:outerShdw>
                </a:effectLst>
              </a:rPr>
              <a:t>نسجة</a:t>
            </a:r>
            <a:r>
              <a:rPr lang="ar-IQ" sz="2000" b="1" dirty="0">
                <a:solidFill>
                  <a:schemeClr val="tx1"/>
                </a:solidFill>
                <a:effectLst>
                  <a:outerShdw blurRad="38100" dist="38100" dir="2700000" algn="tl">
                    <a:srgbClr val="000000">
                      <a:alpha val="43137"/>
                    </a:srgbClr>
                  </a:outerShdw>
                </a:effectLst>
              </a:rPr>
              <a:t> التربة وحجم حبيباتها له تأثير كبير في درجة الاحتفاظ بالرطوبة والمغذيات لذلك تقسم الترب بصورة عامة الى :</a:t>
            </a:r>
          </a:p>
          <a:p>
            <a:pPr marL="0" indent="0">
              <a:buNone/>
            </a:pPr>
            <a:r>
              <a:rPr lang="ar-IQ" sz="2000" b="1" dirty="0">
                <a:solidFill>
                  <a:schemeClr val="tx1"/>
                </a:solidFill>
                <a:effectLst>
                  <a:outerShdw blurRad="38100" dist="38100" dir="2700000" algn="tl">
                    <a:srgbClr val="000000">
                      <a:alpha val="43137"/>
                    </a:srgbClr>
                  </a:outerShdw>
                </a:effectLst>
              </a:rPr>
              <a:t>1- ترب طينية ذات حبيبات صغيرة ومتماسكة تحتفظ بالماء بشكل جيد </a:t>
            </a:r>
          </a:p>
          <a:p>
            <a:pPr marL="0" indent="0">
              <a:buNone/>
            </a:pPr>
            <a:r>
              <a:rPr lang="ar-IQ" sz="2000" b="1" dirty="0">
                <a:solidFill>
                  <a:schemeClr val="tx1"/>
                </a:solidFill>
                <a:effectLst>
                  <a:outerShdw blurRad="38100" dist="38100" dir="2700000" algn="tl">
                    <a:srgbClr val="000000">
                      <a:alpha val="43137"/>
                    </a:srgbClr>
                  </a:outerShdw>
                </a:effectLst>
              </a:rPr>
              <a:t>2- تربة </a:t>
            </a:r>
            <a:r>
              <a:rPr lang="ar-IQ" sz="2000" b="1" dirty="0" err="1">
                <a:solidFill>
                  <a:schemeClr val="tx1"/>
                </a:solidFill>
                <a:effectLst>
                  <a:outerShdw blurRad="38100" dist="38100" dir="2700000" algn="tl">
                    <a:srgbClr val="000000">
                      <a:alpha val="43137"/>
                    </a:srgbClr>
                  </a:outerShdw>
                </a:effectLst>
              </a:rPr>
              <a:t>مزيجية</a:t>
            </a:r>
            <a:r>
              <a:rPr lang="ar-IQ" sz="2000" b="1" dirty="0">
                <a:solidFill>
                  <a:schemeClr val="tx1"/>
                </a:solidFill>
                <a:effectLst>
                  <a:outerShdw blurRad="38100" dist="38100" dir="2700000" algn="tl">
                    <a:srgbClr val="000000">
                      <a:alpha val="43137"/>
                    </a:srgbClr>
                  </a:outerShdw>
                </a:effectLst>
              </a:rPr>
              <a:t> ذات حبيبات اكبر من سابقتها وتتكون من رواسب الأنهار تحتفظ بالماء الى حد ما </a:t>
            </a:r>
          </a:p>
          <a:p>
            <a:pPr marL="0" indent="0">
              <a:buNone/>
            </a:pPr>
            <a:r>
              <a:rPr lang="ar-IQ" sz="2000" b="1" dirty="0">
                <a:solidFill>
                  <a:schemeClr val="tx1"/>
                </a:solidFill>
                <a:effectLst>
                  <a:outerShdw blurRad="38100" dist="38100" dir="2700000" algn="tl">
                    <a:srgbClr val="000000">
                      <a:alpha val="43137"/>
                    </a:srgbClr>
                  </a:outerShdw>
                </a:effectLst>
              </a:rPr>
              <a:t>3- تربة رملية تتكون من حبيبات الرمل الكبيرة الحجم والغير متماسكة ولا تحتفظ بالماء .</a:t>
            </a:r>
          </a:p>
          <a:p>
            <a:pPr marL="0" indent="0">
              <a:buNone/>
            </a:pPr>
            <a:endParaRPr lang="ar-IQ" sz="2000" b="1" dirty="0">
              <a:solidFill>
                <a:schemeClr val="accent4">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066720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345439" cy="6858000"/>
          </a:xfrm>
        </p:spPr>
        <p:txBody>
          <a:bodyPr/>
          <a:lstStyle/>
          <a:p>
            <a:pPr marL="0" indent="0">
              <a:buNone/>
            </a:pPr>
            <a:endParaRPr lang="ar-IQ" b="1" dirty="0">
              <a:effectLst>
                <a:outerShdw blurRad="38100" dist="38100" dir="2700000" algn="tl">
                  <a:srgbClr val="000000">
                    <a:alpha val="43137"/>
                  </a:srgbClr>
                </a:outerShdw>
              </a:effectLst>
            </a:endParaRPr>
          </a:p>
          <a:p>
            <a:r>
              <a:rPr lang="ar-IQ" sz="2000" b="1" dirty="0">
                <a:effectLst>
                  <a:outerShdw blurRad="38100" dist="38100" dir="2700000" algn="tl">
                    <a:srgbClr val="000000">
                      <a:alpha val="43137"/>
                    </a:srgbClr>
                  </a:outerShdw>
                </a:effectLst>
              </a:rPr>
              <a:t>ان </a:t>
            </a:r>
            <a:r>
              <a:rPr lang="ar-IQ" sz="2000" b="1" dirty="0" err="1">
                <a:effectLst>
                  <a:outerShdw blurRad="38100" dist="38100" dir="2700000" algn="tl">
                    <a:srgbClr val="000000">
                      <a:alpha val="43137"/>
                    </a:srgbClr>
                  </a:outerShdw>
                </a:effectLst>
              </a:rPr>
              <a:t>نسجة</a:t>
            </a:r>
            <a:r>
              <a:rPr lang="ar-IQ" sz="2000" b="1" dirty="0">
                <a:effectLst>
                  <a:outerShdw blurRad="38100" dist="38100" dir="2700000" algn="tl">
                    <a:srgbClr val="000000">
                      <a:alpha val="43137"/>
                    </a:srgbClr>
                  </a:outerShdw>
                </a:effectLst>
              </a:rPr>
              <a:t> التربة وحجم حبيباتها له تأثير على قيمة النبات الطبي </a:t>
            </a:r>
          </a:p>
          <a:p>
            <a:r>
              <a:rPr lang="ar-IQ" sz="2000" b="1" dirty="0">
                <a:effectLst>
                  <a:outerShdw blurRad="38100" dist="38100" dir="2700000" algn="tl">
                    <a:srgbClr val="000000">
                      <a:alpha val="43137"/>
                    </a:srgbClr>
                  </a:outerShdw>
                </a:effectLst>
              </a:rPr>
              <a:t>في التربة الرملية تصلح لزراعة النباتات الغروية اكثر من غيرها اذ ان كمية المادة الغروية في جذور نباتات العائلة الخطمية تكون اعلى في هذه الترب مقارنة بالترب الطينية </a:t>
            </a:r>
          </a:p>
          <a:p>
            <a:r>
              <a:rPr lang="ar-IQ" sz="2000" b="1" dirty="0">
                <a:effectLst>
                  <a:outerShdw blurRad="38100" dist="38100" dir="2700000" algn="tl">
                    <a:srgbClr val="000000">
                      <a:alpha val="43137"/>
                    </a:srgbClr>
                  </a:outerShdw>
                </a:effectLst>
              </a:rPr>
              <a:t>كما ان الترب الرملية تعد الأفضل لزراعة نباتات الحنظل والعرق سوس </a:t>
            </a:r>
            <a:r>
              <a:rPr lang="ar-IQ" sz="2000" b="1" dirty="0" err="1">
                <a:effectLst>
                  <a:outerShdw blurRad="38100" dist="38100" dir="2700000" algn="tl">
                    <a:srgbClr val="000000">
                      <a:alpha val="43137"/>
                    </a:srgbClr>
                  </a:outerShdw>
                </a:effectLst>
              </a:rPr>
              <a:t>والسنامكي</a:t>
            </a:r>
            <a:r>
              <a:rPr lang="ar-IQ" sz="2000" b="1" dirty="0">
                <a:effectLst>
                  <a:outerShdw blurRad="38100" dist="38100" dir="2700000" algn="tl">
                    <a:srgbClr val="000000">
                      <a:alpha val="43137"/>
                    </a:srgbClr>
                  </a:outerShdw>
                </a:effectLst>
              </a:rPr>
              <a:t> في حين تجود زراعة </a:t>
            </a:r>
            <a:r>
              <a:rPr lang="ar-IQ" sz="2000" b="1" dirty="0" err="1">
                <a:effectLst>
                  <a:outerShdw blurRad="38100" dist="38100" dir="2700000" algn="tl">
                    <a:srgbClr val="000000">
                      <a:alpha val="43137"/>
                    </a:srgbClr>
                  </a:outerShdw>
                </a:effectLst>
              </a:rPr>
              <a:t>الداتوراة</a:t>
            </a:r>
            <a:r>
              <a:rPr lang="ar-IQ" sz="2000" b="1" dirty="0">
                <a:effectLst>
                  <a:outerShdw blurRad="38100" dist="38100" dir="2700000" algn="tl">
                    <a:srgbClr val="000000">
                      <a:alpha val="43137"/>
                    </a:srgbClr>
                  </a:outerShdw>
                </a:effectLst>
              </a:rPr>
              <a:t> في الترب الطينية </a:t>
            </a:r>
          </a:p>
          <a:p>
            <a:pPr marL="0" indent="0">
              <a:buNone/>
            </a:pPr>
            <a:endParaRPr lang="ar-IQ" b="1" dirty="0">
              <a:effectLst>
                <a:outerShdw blurRad="38100" dist="38100" dir="2700000" algn="tl">
                  <a:srgbClr val="000000">
                    <a:alpha val="43137"/>
                  </a:srgbClr>
                </a:outerShdw>
              </a:effectLst>
            </a:endParaRPr>
          </a:p>
          <a:p>
            <a:pPr marL="0" indent="0">
              <a:buNone/>
            </a:pPr>
            <a:r>
              <a:rPr lang="ar-IQ" sz="2000" b="1" dirty="0">
                <a:solidFill>
                  <a:srgbClr val="00B0F0"/>
                </a:solidFill>
                <a:effectLst>
                  <a:outerShdw blurRad="38100" dist="38100" dir="2700000" algn="tl">
                    <a:srgbClr val="000000">
                      <a:alpha val="43137"/>
                    </a:srgbClr>
                  </a:outerShdw>
                </a:effectLst>
              </a:rPr>
              <a:t>2- التهوية </a:t>
            </a:r>
            <a:r>
              <a:rPr lang="en-US" sz="2000" b="1" dirty="0" err="1">
                <a:solidFill>
                  <a:srgbClr val="00B0F0"/>
                </a:solidFill>
                <a:effectLst>
                  <a:outerShdw blurRad="38100" dist="38100" dir="2700000" algn="tl">
                    <a:srgbClr val="000000">
                      <a:alpha val="43137"/>
                    </a:srgbClr>
                  </a:outerShdw>
                </a:effectLst>
              </a:rPr>
              <a:t>Airation</a:t>
            </a:r>
            <a:endParaRPr lang="ar-IQ" sz="2000" b="1" dirty="0">
              <a:solidFill>
                <a:srgbClr val="00B0F0"/>
              </a:solidFill>
              <a:effectLst>
                <a:outerShdw blurRad="38100" dist="38100" dir="2700000" algn="tl">
                  <a:srgbClr val="000000">
                    <a:alpha val="43137"/>
                  </a:srgbClr>
                </a:outerShdw>
              </a:effectLst>
            </a:endParaRPr>
          </a:p>
          <a:p>
            <a:pPr marL="0" indent="0">
              <a:buNone/>
            </a:pPr>
            <a:r>
              <a:rPr lang="ar-IQ" sz="2000" b="1" dirty="0">
                <a:solidFill>
                  <a:schemeClr val="tx1"/>
                </a:solidFill>
                <a:effectLst>
                  <a:outerShdw blurRad="38100" dist="38100" dir="2700000" algn="tl">
                    <a:srgbClr val="000000">
                      <a:alpha val="43137"/>
                    </a:srgbClr>
                  </a:outerShdw>
                </a:effectLst>
              </a:rPr>
              <a:t>تحتاج التربة الى الاوكسجين </a:t>
            </a:r>
            <a:r>
              <a:rPr lang="ar-IQ" sz="2000" b="1" dirty="0" err="1">
                <a:solidFill>
                  <a:schemeClr val="tx1"/>
                </a:solidFill>
                <a:effectLst>
                  <a:outerShdw blurRad="38100" dist="38100" dir="2700000" algn="tl">
                    <a:srgbClr val="000000">
                      <a:alpha val="43137"/>
                    </a:srgbClr>
                  </a:outerShdw>
                </a:effectLst>
              </a:rPr>
              <a:t>والناتروجين</a:t>
            </a:r>
            <a:r>
              <a:rPr lang="ar-IQ" sz="2000" b="1" dirty="0">
                <a:solidFill>
                  <a:schemeClr val="tx1"/>
                </a:solidFill>
                <a:effectLst>
                  <a:outerShdw blurRad="38100" dist="38100" dir="2700000" algn="tl">
                    <a:srgbClr val="000000">
                      <a:alpha val="43137"/>
                    </a:srgbClr>
                  </a:outerShdw>
                </a:effectLst>
              </a:rPr>
              <a:t> في العمليات </a:t>
            </a:r>
            <a:r>
              <a:rPr lang="ar-IQ" sz="2000" b="1" dirty="0" err="1">
                <a:solidFill>
                  <a:schemeClr val="tx1"/>
                </a:solidFill>
                <a:effectLst>
                  <a:outerShdw blurRad="38100" dist="38100" dir="2700000" algn="tl">
                    <a:srgbClr val="000000">
                      <a:alpha val="43137"/>
                    </a:srgbClr>
                  </a:outerShdw>
                </a:effectLst>
              </a:rPr>
              <a:t>البايلوجية</a:t>
            </a:r>
            <a:r>
              <a:rPr lang="ar-IQ" sz="2000" b="1" dirty="0">
                <a:solidFill>
                  <a:schemeClr val="tx1"/>
                </a:solidFill>
                <a:effectLst>
                  <a:outerShdw blurRad="38100" dist="38100" dir="2700000" algn="tl">
                    <a:srgbClr val="000000">
                      <a:alpha val="43137"/>
                    </a:srgbClr>
                  </a:outerShdw>
                </a:effectLst>
              </a:rPr>
              <a:t> لتجهيز ما يحتاجه النبات من مغذيات يمتصها عن طريق الجذور وتعد بعض العمليات الزراعية التي تجرى لخدمة النباتات الطبية هي في الحقيقة تساهم بشكل كبير في تهوية التربة مثل عملية الحراثة المتعامدة والتنعيم والزراعة بطريقة المروز او المصاطب التي تزيد من المساحة السطحية المعرضة من التربة الى الهواء الجوي وان عزل الادغال والري على فترات وتعطيش النبات من اهم وسائل تهوية التربة وقد اثبتت العديل من الأبحاث ان الترب قليلة التهوية تنخفض فيها النسبة </a:t>
            </a:r>
            <a:r>
              <a:rPr lang="ar-IQ" sz="2000" b="1" dirty="0" err="1">
                <a:solidFill>
                  <a:schemeClr val="tx1"/>
                </a:solidFill>
                <a:effectLst>
                  <a:outerShdw blurRad="38100" dist="38100" dir="2700000" algn="tl">
                    <a:srgbClr val="000000">
                      <a:alpha val="43137"/>
                    </a:srgbClr>
                  </a:outerShdw>
                </a:effectLst>
              </a:rPr>
              <a:t>المؤية</a:t>
            </a:r>
            <a:r>
              <a:rPr lang="ar-IQ" sz="2000" b="1" dirty="0">
                <a:solidFill>
                  <a:schemeClr val="tx1"/>
                </a:solidFill>
                <a:effectLst>
                  <a:outerShdw blurRad="38100" dist="38100" dir="2700000" algn="tl">
                    <a:srgbClr val="000000">
                      <a:alpha val="43137"/>
                    </a:srgbClr>
                  </a:outerShdw>
                </a:effectLst>
              </a:rPr>
              <a:t> لجاهزية المغذيات وزيادة نسبة الإصابة بفطريات التربة ومسببات الذبول مقارنة بالترب ذات التهوية الجيدة </a:t>
            </a:r>
          </a:p>
        </p:txBody>
      </p:sp>
    </p:spTree>
    <p:extLst>
      <p:ext uri="{BB962C8B-B14F-4D97-AF65-F5344CB8AC3E}">
        <p14:creationId xmlns:p14="http://schemas.microsoft.com/office/powerpoint/2010/main" val="3581060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501188" cy="6858000"/>
          </a:xfrm>
        </p:spPr>
        <p:txBody>
          <a:bodyPr/>
          <a:lstStyle/>
          <a:p>
            <a:pPr marL="0" indent="0">
              <a:buNone/>
            </a:pPr>
            <a:endParaRPr lang="ar-IQ" sz="2000" b="1" dirty="0">
              <a:solidFill>
                <a:srgbClr val="00B0F0"/>
              </a:solidFill>
              <a:effectLst>
                <a:outerShdw blurRad="38100" dist="38100" dir="2700000" algn="tl">
                  <a:srgbClr val="000000">
                    <a:alpha val="43137"/>
                  </a:srgbClr>
                </a:outerShdw>
              </a:effectLst>
            </a:endParaRPr>
          </a:p>
          <a:p>
            <a:pPr marL="0" indent="0">
              <a:buNone/>
            </a:pPr>
            <a:r>
              <a:rPr lang="ar-IQ" sz="2000" b="1" dirty="0">
                <a:solidFill>
                  <a:srgbClr val="00B0F0"/>
                </a:solidFill>
                <a:effectLst>
                  <a:outerShdw blurRad="38100" dist="38100" dir="2700000" algn="tl">
                    <a:srgbClr val="000000">
                      <a:alpha val="43137"/>
                    </a:srgbClr>
                  </a:outerShdw>
                </a:effectLst>
              </a:rPr>
              <a:t>3- معادن التربة </a:t>
            </a:r>
            <a:r>
              <a:rPr lang="en-US" sz="2000" b="1" dirty="0">
                <a:solidFill>
                  <a:srgbClr val="00B0F0"/>
                </a:solidFill>
                <a:effectLst>
                  <a:outerShdw blurRad="38100" dist="38100" dir="2700000" algn="tl">
                    <a:srgbClr val="000000">
                      <a:alpha val="43137"/>
                    </a:srgbClr>
                  </a:outerShdw>
                </a:effectLst>
              </a:rPr>
              <a:t>Soil Minerals</a:t>
            </a:r>
            <a:endParaRPr lang="ar-IQ" sz="2000" b="1" dirty="0">
              <a:solidFill>
                <a:srgbClr val="00B0F0"/>
              </a:solidFill>
              <a:effectLst>
                <a:outerShdw blurRad="38100" dist="38100" dir="2700000" algn="tl">
                  <a:srgbClr val="000000">
                    <a:alpha val="43137"/>
                  </a:srgbClr>
                </a:outerShdw>
              </a:effectLst>
            </a:endParaRPr>
          </a:p>
          <a:p>
            <a:pPr marL="0" indent="0">
              <a:buNone/>
            </a:pPr>
            <a:r>
              <a:rPr lang="ar-IQ" sz="2000" b="1" dirty="0">
                <a:solidFill>
                  <a:schemeClr val="tx1"/>
                </a:solidFill>
                <a:effectLst>
                  <a:outerShdw blurRad="38100" dist="38100" dir="2700000" algn="tl">
                    <a:srgbClr val="000000">
                      <a:alpha val="43137"/>
                    </a:srgbClr>
                  </a:outerShdw>
                </a:effectLst>
              </a:rPr>
              <a:t>تتوقف قيمة التربة وصلاحيتها لزراعة أي نبات طبي على مقدار ما تحتويه من عناصر كيمياوية لازمة لعملية بناء المواد الفعالة في النباتات الطبية ، فالترب الغنية بالمواد النيتروجينية تزيد من كمية </a:t>
            </a:r>
            <a:r>
              <a:rPr lang="ar-IQ" sz="2000" b="1" dirty="0" err="1">
                <a:solidFill>
                  <a:schemeClr val="tx1"/>
                </a:solidFill>
                <a:effectLst>
                  <a:outerShdw blurRad="38100" dist="38100" dir="2700000" algn="tl">
                    <a:srgbClr val="000000">
                      <a:alpha val="43137"/>
                    </a:srgbClr>
                  </a:outerShdw>
                </a:effectLst>
              </a:rPr>
              <a:t>القلويدات</a:t>
            </a:r>
            <a:r>
              <a:rPr lang="ar-IQ" sz="2000" b="1" dirty="0">
                <a:solidFill>
                  <a:schemeClr val="tx1"/>
                </a:solidFill>
                <a:effectLst>
                  <a:outerShdw blurRad="38100" dist="38100" dir="2700000" algn="tl">
                    <a:srgbClr val="000000">
                      <a:alpha val="43137"/>
                    </a:srgbClr>
                  </a:outerShdw>
                </a:effectLst>
              </a:rPr>
              <a:t> الموجودة في نباتات </a:t>
            </a:r>
            <a:r>
              <a:rPr lang="ar-IQ" sz="2000" b="1" dirty="0" err="1">
                <a:solidFill>
                  <a:schemeClr val="tx1"/>
                </a:solidFill>
                <a:effectLst>
                  <a:outerShdw blurRad="38100" dist="38100" dir="2700000" algn="tl">
                    <a:srgbClr val="000000">
                      <a:alpha val="43137"/>
                    </a:srgbClr>
                  </a:outerShdw>
                </a:effectLst>
              </a:rPr>
              <a:t>البلادونا</a:t>
            </a:r>
            <a:r>
              <a:rPr lang="ar-IQ" sz="2000" b="1" dirty="0">
                <a:solidFill>
                  <a:schemeClr val="tx1"/>
                </a:solidFill>
                <a:effectLst>
                  <a:outerShdw blurRad="38100" dist="38100" dir="2700000" algn="tl">
                    <a:srgbClr val="000000">
                      <a:alpha val="43137"/>
                    </a:srgbClr>
                  </a:outerShdw>
                </a:effectLst>
              </a:rPr>
              <a:t> </a:t>
            </a:r>
            <a:r>
              <a:rPr lang="ar-IQ" sz="2000" b="1" dirty="0" err="1">
                <a:solidFill>
                  <a:schemeClr val="tx1"/>
                </a:solidFill>
                <a:effectLst>
                  <a:outerShdw blurRad="38100" dist="38100" dir="2700000" algn="tl">
                    <a:srgbClr val="000000">
                      <a:alpha val="43137"/>
                    </a:srgbClr>
                  </a:outerShdw>
                </a:effectLst>
              </a:rPr>
              <a:t>واللوبليا</a:t>
            </a:r>
            <a:r>
              <a:rPr lang="ar-IQ" sz="2000" b="1" dirty="0">
                <a:solidFill>
                  <a:schemeClr val="tx1"/>
                </a:solidFill>
                <a:effectLst>
                  <a:outerShdw blurRad="38100" dist="38100" dir="2700000" algn="tl">
                    <a:srgbClr val="000000">
                      <a:alpha val="43137"/>
                    </a:srgbClr>
                  </a:outerShdw>
                </a:effectLst>
              </a:rPr>
              <a:t> ، كما انه تزيد من كمية الزيوت الطيارة في النباتات العطرية كالنعناع والريحان  </a:t>
            </a:r>
            <a:r>
              <a:rPr lang="ar-IQ" sz="2000" b="1" dirty="0" err="1">
                <a:solidFill>
                  <a:schemeClr val="tx1"/>
                </a:solidFill>
                <a:effectLst>
                  <a:outerShdw blurRad="38100" dist="38100" dir="2700000" algn="tl">
                    <a:srgbClr val="000000">
                      <a:alpha val="43137"/>
                    </a:srgbClr>
                  </a:outerShdw>
                </a:effectLst>
              </a:rPr>
              <a:t>والشبنت</a:t>
            </a:r>
            <a:r>
              <a:rPr lang="ar-IQ" sz="2000" b="1" dirty="0">
                <a:solidFill>
                  <a:schemeClr val="tx1"/>
                </a:solidFill>
                <a:effectLst>
                  <a:outerShdw blurRad="38100" dist="38100" dir="2700000" algn="tl">
                    <a:srgbClr val="000000">
                      <a:alpha val="43137"/>
                    </a:srgbClr>
                  </a:outerShdw>
                </a:effectLst>
              </a:rPr>
              <a:t> .</a:t>
            </a:r>
          </a:p>
          <a:p>
            <a:pPr marL="0" indent="0">
              <a:buNone/>
            </a:pPr>
            <a:endParaRPr lang="ar-IQ" sz="2000" b="1" dirty="0">
              <a:solidFill>
                <a:schemeClr val="tx1"/>
              </a:solidFill>
              <a:effectLst>
                <a:outerShdw blurRad="38100" dist="38100" dir="2700000" algn="tl">
                  <a:srgbClr val="000000">
                    <a:alpha val="43137"/>
                  </a:srgbClr>
                </a:outerShdw>
              </a:effectLst>
            </a:endParaRPr>
          </a:p>
          <a:p>
            <a:pPr marL="0" indent="0">
              <a:buNone/>
            </a:pPr>
            <a:r>
              <a:rPr lang="ar-IQ" sz="2000" b="1" dirty="0">
                <a:solidFill>
                  <a:srgbClr val="00B0F0"/>
                </a:solidFill>
                <a:effectLst>
                  <a:outerShdw blurRad="38100" dist="38100" dir="2700000" algn="tl">
                    <a:srgbClr val="000000">
                      <a:alpha val="43137"/>
                    </a:srgbClr>
                  </a:outerShdw>
                </a:effectLst>
              </a:rPr>
              <a:t>4-</a:t>
            </a:r>
            <a:r>
              <a:rPr lang="ar-IQ" sz="2000" b="1" dirty="0">
                <a:solidFill>
                  <a:schemeClr val="tx1"/>
                </a:solidFill>
                <a:effectLst>
                  <a:outerShdw blurRad="38100" dist="38100" dir="2700000" algn="tl">
                    <a:srgbClr val="000000">
                      <a:alpha val="43137"/>
                    </a:srgbClr>
                  </a:outerShdw>
                </a:effectLst>
              </a:rPr>
              <a:t> </a:t>
            </a:r>
            <a:r>
              <a:rPr lang="ar-IQ" sz="2000" b="1" dirty="0">
                <a:solidFill>
                  <a:srgbClr val="00B0F0"/>
                </a:solidFill>
                <a:effectLst>
                  <a:outerShdw blurRad="38100" dist="38100" dir="2700000" algn="tl">
                    <a:srgbClr val="000000">
                      <a:alpha val="43137"/>
                    </a:srgbClr>
                  </a:outerShdw>
                </a:effectLst>
              </a:rPr>
              <a:t>رقم الاس الهيدروجيني </a:t>
            </a:r>
            <a:r>
              <a:rPr lang="en-US" sz="2000" b="1" dirty="0">
                <a:solidFill>
                  <a:srgbClr val="00B0F0"/>
                </a:solidFill>
                <a:effectLst>
                  <a:outerShdw blurRad="38100" dist="38100" dir="2700000" algn="tl">
                    <a:srgbClr val="000000">
                      <a:alpha val="43137"/>
                    </a:srgbClr>
                  </a:outerShdw>
                </a:effectLst>
              </a:rPr>
              <a:t>Soil PH Value</a:t>
            </a:r>
            <a:endParaRPr lang="ar-IQ" sz="2000" b="1" dirty="0">
              <a:solidFill>
                <a:srgbClr val="00B0F0"/>
              </a:solidFill>
              <a:effectLst>
                <a:outerShdw blurRad="38100" dist="38100" dir="2700000" algn="tl">
                  <a:srgbClr val="000000">
                    <a:alpha val="43137"/>
                  </a:srgbClr>
                </a:outerShdw>
              </a:effectLst>
            </a:endParaRPr>
          </a:p>
          <a:p>
            <a:pPr marL="0" indent="0">
              <a:buNone/>
            </a:pPr>
            <a:r>
              <a:rPr lang="ar-IQ" sz="2000" b="1" dirty="0">
                <a:solidFill>
                  <a:schemeClr val="tx1"/>
                </a:solidFill>
                <a:effectLst>
                  <a:outerShdw blurRad="38100" dist="38100" dir="2700000" algn="tl">
                    <a:srgbClr val="000000">
                      <a:alpha val="43137"/>
                    </a:srgbClr>
                  </a:outerShdw>
                </a:effectLst>
              </a:rPr>
              <a:t>وجد ان رقم الاس الهيدروجيني او حموضة التربة اثر كبير على انتاج مكونات النباتات الطبية الفعالة ، فقد وجد ان نبات السكران يعطي محصولا اوفر عند زراعته في تربة حموضتها 7 وان نبات </a:t>
            </a:r>
            <a:r>
              <a:rPr lang="ar-IQ" sz="2000" b="1" dirty="0" err="1">
                <a:solidFill>
                  <a:schemeClr val="tx1"/>
                </a:solidFill>
                <a:effectLst>
                  <a:outerShdw blurRad="38100" dist="38100" dir="2700000" algn="tl">
                    <a:srgbClr val="000000">
                      <a:alpha val="43137"/>
                    </a:srgbClr>
                  </a:outerShdw>
                </a:effectLst>
              </a:rPr>
              <a:t>البلادونا</a:t>
            </a:r>
            <a:r>
              <a:rPr lang="ar-IQ" sz="2000" b="1" dirty="0">
                <a:solidFill>
                  <a:schemeClr val="tx1"/>
                </a:solidFill>
                <a:effectLst>
                  <a:outerShdw blurRad="38100" dist="38100" dir="2700000" algn="tl">
                    <a:srgbClr val="000000">
                      <a:alpha val="43137"/>
                    </a:srgbClr>
                  </a:outerShdw>
                </a:effectLst>
              </a:rPr>
              <a:t> تجود عند زراعتها في ترب حموضتها 6 بينما عند حموضة التربة 7,5 يزداد انتاج نبات </a:t>
            </a:r>
            <a:r>
              <a:rPr lang="ar-IQ" sz="2000" b="1" dirty="0" err="1">
                <a:solidFill>
                  <a:schemeClr val="tx1"/>
                </a:solidFill>
                <a:effectLst>
                  <a:outerShdw blurRad="38100" dist="38100" dir="2700000" algn="tl">
                    <a:srgbClr val="000000">
                      <a:alpha val="43137"/>
                    </a:srgbClr>
                  </a:outerShdw>
                </a:effectLst>
              </a:rPr>
              <a:t>البابنج</a:t>
            </a:r>
            <a:r>
              <a:rPr lang="ar-IQ" sz="2000" b="1" dirty="0">
                <a:solidFill>
                  <a:schemeClr val="tx1"/>
                </a:solidFill>
                <a:effectLst>
                  <a:outerShdw blurRad="38100" dist="38100" dir="2700000" algn="tl">
                    <a:srgbClr val="000000">
                      <a:alpha val="43137"/>
                    </a:srgbClr>
                  </a:outerShdw>
                </a:effectLst>
              </a:rPr>
              <a:t> وفي الوقت نفسه هنالك بعض النباتات المنتجة للزيوت الطيارة لا تتأثر نسبة انتاجها من المواد الفعالة عند تغير رقم حموضة التربة التي تزرع بها مثل النعناع والبردقوش </a:t>
            </a:r>
          </a:p>
        </p:txBody>
      </p:sp>
    </p:spTree>
    <p:extLst>
      <p:ext uri="{BB962C8B-B14F-4D97-AF65-F5344CB8AC3E}">
        <p14:creationId xmlns:p14="http://schemas.microsoft.com/office/powerpoint/2010/main" val="3796836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77334" y="171450"/>
            <a:ext cx="8596668" cy="1343025"/>
          </a:xfrm>
        </p:spPr>
        <p:txBody>
          <a:bodyPr/>
          <a:lstStyle/>
          <a:p>
            <a:pPr algn="r"/>
            <a:r>
              <a:rPr lang="ar-IQ" b="1" dirty="0">
                <a:effectLst>
                  <a:outerShdw blurRad="38100" dist="38100" dir="2700000" algn="tl">
                    <a:srgbClr val="000000">
                      <a:alpha val="43137"/>
                    </a:srgbClr>
                  </a:outerShdw>
                </a:effectLst>
              </a:rPr>
              <a:t>ثالثا : العوامل الصناعية</a:t>
            </a:r>
            <a:r>
              <a:rPr lang="en-US" b="1" dirty="0">
                <a:effectLst>
                  <a:outerShdw blurRad="38100" dist="38100" dir="2700000" algn="tl">
                    <a:srgbClr val="000000">
                      <a:alpha val="43137"/>
                    </a:srgbClr>
                  </a:outerShdw>
                </a:effectLst>
              </a:rPr>
              <a:t>ARTIFICIAL</a:t>
            </a:r>
            <a:r>
              <a:rPr lang="en-US" dirty="0"/>
              <a:t> </a:t>
            </a:r>
            <a:r>
              <a:rPr lang="en-US" b="1" dirty="0">
                <a:effectLst>
                  <a:outerShdw blurRad="38100" dist="38100" dir="2700000" algn="tl">
                    <a:srgbClr val="000000">
                      <a:alpha val="43137"/>
                    </a:srgbClr>
                  </a:outerShdw>
                </a:effectLst>
              </a:rPr>
              <a:t>FACTORS</a:t>
            </a:r>
            <a:endParaRPr lang="ar-IQ" b="1" dirty="0">
              <a:effectLst>
                <a:outerShdw blurRad="38100" dist="38100" dir="2700000" algn="tl">
                  <a:srgbClr val="000000">
                    <a:alpha val="43137"/>
                  </a:srgbClr>
                </a:outerShdw>
              </a:effectLst>
            </a:endParaRPr>
          </a:p>
        </p:txBody>
      </p:sp>
      <p:sp>
        <p:nvSpPr>
          <p:cNvPr id="3" name="عنصر نائب للمحتوى 2"/>
          <p:cNvSpPr>
            <a:spLocks noGrp="1"/>
          </p:cNvSpPr>
          <p:nvPr>
            <p:ph idx="1"/>
          </p:nvPr>
        </p:nvSpPr>
        <p:spPr>
          <a:xfrm>
            <a:off x="-1" y="1728789"/>
            <a:ext cx="9858375" cy="5000624"/>
          </a:xfrm>
        </p:spPr>
        <p:txBody>
          <a:bodyPr>
            <a:normAutofit/>
          </a:bodyPr>
          <a:lstStyle/>
          <a:p>
            <a:r>
              <a:rPr lang="ar-IQ" sz="2000" b="1" dirty="0">
                <a:solidFill>
                  <a:srgbClr val="00B0F0"/>
                </a:solidFill>
                <a:effectLst>
                  <a:outerShdw blurRad="38100" dist="38100" dir="2700000" algn="tl">
                    <a:srgbClr val="000000">
                      <a:alpha val="43137"/>
                    </a:srgbClr>
                  </a:outerShdw>
                </a:effectLst>
              </a:rPr>
              <a:t>1- الري </a:t>
            </a:r>
            <a:r>
              <a:rPr lang="en-US" sz="2000" b="1" dirty="0">
                <a:solidFill>
                  <a:srgbClr val="00B0F0"/>
                </a:solidFill>
                <a:effectLst>
                  <a:outerShdw blurRad="38100" dist="38100" dir="2700000" algn="tl">
                    <a:srgbClr val="000000">
                      <a:alpha val="43137"/>
                    </a:srgbClr>
                  </a:outerShdw>
                </a:effectLst>
              </a:rPr>
              <a:t>IRRIGATION</a:t>
            </a:r>
            <a:endParaRPr lang="ar-IQ" sz="2000" b="1" dirty="0">
              <a:solidFill>
                <a:srgbClr val="00B0F0"/>
              </a:solidFill>
              <a:effectLst>
                <a:outerShdw blurRad="38100" dist="38100" dir="2700000" algn="tl">
                  <a:srgbClr val="000000">
                    <a:alpha val="43137"/>
                  </a:srgbClr>
                </a:outerShdw>
              </a:effectLst>
            </a:endParaRPr>
          </a:p>
          <a:p>
            <a:pPr marL="0" indent="0">
              <a:buNone/>
            </a:pPr>
            <a:r>
              <a:rPr lang="ar-IQ" sz="2000" b="1" dirty="0">
                <a:solidFill>
                  <a:schemeClr val="tx1"/>
                </a:solidFill>
                <a:effectLst>
                  <a:outerShdw blurRad="38100" dist="38100" dir="2700000" algn="tl">
                    <a:srgbClr val="000000">
                      <a:alpha val="43137"/>
                    </a:srgbClr>
                  </a:outerShdw>
                </a:effectLst>
              </a:rPr>
              <a:t>يعد الري الدعامة الأساسية والمحدد الهام في انتاج النباتات الطبية على الرغم من تفاوت حاجة تلك النباتات للمقننات المائية اذ ان التحكم في كمية الماء وعدد </a:t>
            </a:r>
            <a:r>
              <a:rPr lang="ar-IQ" sz="2000" b="1" dirty="0" err="1">
                <a:solidFill>
                  <a:schemeClr val="tx1"/>
                </a:solidFill>
                <a:effectLst>
                  <a:outerShdw blurRad="38100" dist="38100" dir="2700000" algn="tl">
                    <a:srgbClr val="000000">
                      <a:alpha val="43137"/>
                    </a:srgbClr>
                  </a:outerShdw>
                </a:effectLst>
              </a:rPr>
              <a:t>الريات</a:t>
            </a:r>
            <a:r>
              <a:rPr lang="ar-IQ" sz="2000" b="1" dirty="0">
                <a:solidFill>
                  <a:schemeClr val="tx1"/>
                </a:solidFill>
                <a:effectLst>
                  <a:outerShdw blurRad="38100" dist="38100" dir="2700000" algn="tl">
                    <a:srgbClr val="000000">
                      <a:alpha val="43137"/>
                    </a:srgbClr>
                  </a:outerShdw>
                </a:effectLst>
              </a:rPr>
              <a:t> عامل مهم جدا في تراكم المركبات الفعالة في النباتات الطبية فزيادة مياه الري او قلتها وخصوصا عند فترة الازهار او الاثمار تغير تركيب وكمية المركبات الفعالة وهنالك علاقة بين نوع التربة ومدى احتفاظها بالماء وعملية الري في نباتات الفلفل وعرق السوس والحنظل تتحمل العطش وتباعد المدة بين رية وأخرى في حين الزنجبيل وحشيشة الدينار والنعناع تحب كثرة الماء وتقارب المدة بين </a:t>
            </a:r>
            <a:r>
              <a:rPr lang="ar-IQ" sz="2000" b="1" dirty="0" err="1">
                <a:solidFill>
                  <a:schemeClr val="tx1"/>
                </a:solidFill>
                <a:effectLst>
                  <a:outerShdw blurRad="38100" dist="38100" dir="2700000" algn="tl">
                    <a:srgbClr val="000000">
                      <a:alpha val="43137"/>
                    </a:srgbClr>
                  </a:outerShdw>
                </a:effectLst>
              </a:rPr>
              <a:t>الريات</a:t>
            </a:r>
            <a:r>
              <a:rPr lang="ar-IQ" sz="2000" b="1" dirty="0">
                <a:solidFill>
                  <a:schemeClr val="tx1"/>
                </a:solidFill>
                <a:effectLst>
                  <a:outerShdw blurRad="38100" dist="38100" dir="2700000" algn="tl">
                    <a:srgbClr val="000000">
                      <a:alpha val="43137"/>
                    </a:srgbClr>
                  </a:outerShdw>
                </a:effectLst>
              </a:rPr>
              <a:t> . </a:t>
            </a:r>
          </a:p>
          <a:p>
            <a:r>
              <a:rPr lang="ar-IQ" sz="2000" b="1" dirty="0">
                <a:solidFill>
                  <a:srgbClr val="00B0F0"/>
                </a:solidFill>
                <a:effectLst>
                  <a:outerShdw blurRad="38100" dist="38100" dir="2700000" algn="tl">
                    <a:srgbClr val="000000">
                      <a:alpha val="43137"/>
                    </a:srgbClr>
                  </a:outerShdw>
                </a:effectLst>
              </a:rPr>
              <a:t>2- التسميد </a:t>
            </a:r>
            <a:r>
              <a:rPr lang="en-US" sz="2000" b="1" dirty="0">
                <a:solidFill>
                  <a:srgbClr val="00B0F0"/>
                </a:solidFill>
                <a:effectLst>
                  <a:outerShdw blurRad="38100" dist="38100" dir="2700000" algn="tl">
                    <a:srgbClr val="000000">
                      <a:alpha val="43137"/>
                    </a:srgbClr>
                  </a:outerShdw>
                </a:effectLst>
              </a:rPr>
              <a:t>FERTILIZATION</a:t>
            </a:r>
            <a:endParaRPr lang="ar-IQ" sz="2000" b="1" dirty="0">
              <a:solidFill>
                <a:srgbClr val="00B0F0"/>
              </a:solidFill>
              <a:effectLst>
                <a:outerShdw blurRad="38100" dist="38100" dir="2700000" algn="tl">
                  <a:srgbClr val="000000">
                    <a:alpha val="43137"/>
                  </a:srgbClr>
                </a:outerShdw>
              </a:effectLst>
            </a:endParaRPr>
          </a:p>
          <a:p>
            <a:pPr marL="0" indent="0">
              <a:buNone/>
            </a:pPr>
            <a:r>
              <a:rPr lang="ar-IQ" sz="2000" b="1" dirty="0">
                <a:solidFill>
                  <a:schemeClr val="tx1"/>
                </a:solidFill>
                <a:effectLst>
                  <a:outerShdw blurRad="38100" dist="38100" dir="2700000" algn="tl">
                    <a:srgbClr val="000000">
                      <a:alpha val="43137"/>
                    </a:srgbClr>
                  </a:outerShdw>
                </a:effectLst>
              </a:rPr>
              <a:t>التسميد هو التحكم في محتويات التربة من العناصر الضرورية لنمو النبات </a:t>
            </a:r>
            <a:r>
              <a:rPr lang="ar-IQ" sz="2000" b="1" dirty="0" err="1">
                <a:solidFill>
                  <a:schemeClr val="tx1"/>
                </a:solidFill>
                <a:effectLst>
                  <a:outerShdw blurRad="38100" dist="38100" dir="2700000" algn="tl">
                    <a:srgbClr val="000000">
                      <a:alpha val="43137"/>
                    </a:srgbClr>
                  </a:outerShdw>
                </a:effectLst>
              </a:rPr>
              <a:t>لانتاج</a:t>
            </a:r>
            <a:r>
              <a:rPr lang="ar-IQ" sz="2000" b="1" dirty="0">
                <a:solidFill>
                  <a:schemeClr val="tx1"/>
                </a:solidFill>
                <a:effectLst>
                  <a:outerShdw blurRad="38100" dist="38100" dir="2700000" algn="tl">
                    <a:srgbClr val="000000">
                      <a:alpha val="43137"/>
                    </a:srgbClr>
                  </a:outerShdw>
                </a:effectLst>
              </a:rPr>
              <a:t> المركبات الفعالة وعادة تضاف الأسمدة الى التربة لغرضين أساسيين هما </a:t>
            </a:r>
          </a:p>
          <a:p>
            <a:pPr marL="0" indent="0">
              <a:buNone/>
            </a:pPr>
            <a:r>
              <a:rPr lang="ar-IQ" sz="2000" b="1" dirty="0">
                <a:solidFill>
                  <a:srgbClr val="FF0000"/>
                </a:solidFill>
                <a:effectLst>
                  <a:outerShdw blurRad="38100" dist="38100" dir="2700000" algn="tl">
                    <a:srgbClr val="000000">
                      <a:alpha val="43137"/>
                    </a:srgbClr>
                  </a:outerShdw>
                </a:effectLst>
              </a:rPr>
              <a:t>أ-</a:t>
            </a:r>
            <a:r>
              <a:rPr lang="ar-IQ" sz="2000" b="1" dirty="0">
                <a:solidFill>
                  <a:schemeClr val="tx1"/>
                </a:solidFill>
                <a:effectLst>
                  <a:outerShdw blurRad="38100" dist="38100" dir="2700000" algn="tl">
                    <a:srgbClr val="000000">
                      <a:alpha val="43137"/>
                    </a:srgbClr>
                  </a:outerShdw>
                </a:effectLst>
              </a:rPr>
              <a:t> تحسين خواص التربة مثل زيادة قدرة التربة الرملية على الاحتفاظ بالماء او زيادة تهوية التربة الطينية عند إضافة السماد العضوي لكل منها .</a:t>
            </a:r>
          </a:p>
        </p:txBody>
      </p:sp>
    </p:spTree>
    <p:extLst>
      <p:ext uri="{BB962C8B-B14F-4D97-AF65-F5344CB8AC3E}">
        <p14:creationId xmlns:p14="http://schemas.microsoft.com/office/powerpoint/2010/main" val="1467941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 y="142875"/>
            <a:ext cx="9529762" cy="6715124"/>
          </a:xfrm>
        </p:spPr>
        <p:txBody>
          <a:bodyPr>
            <a:normAutofit lnSpcReduction="10000"/>
          </a:bodyPr>
          <a:lstStyle/>
          <a:p>
            <a:pPr marL="0" indent="0">
              <a:buNone/>
            </a:pPr>
            <a:endParaRPr lang="ar-IQ" dirty="0"/>
          </a:p>
          <a:p>
            <a:pPr marL="0" indent="0">
              <a:buNone/>
            </a:pPr>
            <a:r>
              <a:rPr lang="ar-IQ" sz="2000" b="1" dirty="0">
                <a:solidFill>
                  <a:srgbClr val="FF0000"/>
                </a:solidFill>
                <a:effectLst>
                  <a:outerShdw blurRad="38100" dist="38100" dir="2700000" algn="tl">
                    <a:srgbClr val="000000">
                      <a:alpha val="43137"/>
                    </a:srgbClr>
                  </a:outerShdw>
                </a:effectLst>
              </a:rPr>
              <a:t>ب -</a:t>
            </a:r>
            <a:r>
              <a:rPr lang="ar-IQ" sz="2000" b="1" dirty="0">
                <a:effectLst>
                  <a:outerShdw blurRad="38100" dist="38100" dir="2700000" algn="tl">
                    <a:srgbClr val="000000">
                      <a:alpha val="43137"/>
                    </a:srgbClr>
                  </a:outerShdw>
                </a:effectLst>
              </a:rPr>
              <a:t>تزويد التربة بالعناصر الازمة لنمو النبات وتكوين مركبات الفعالة كما يحدث عند إضافة الأسمدة الكيمياوية التي تحتوي على العناصر الكبرى او الصغرى بأنواعها .</a:t>
            </a:r>
          </a:p>
          <a:p>
            <a:pPr marL="0" indent="0">
              <a:buNone/>
            </a:pPr>
            <a:r>
              <a:rPr lang="ar-IQ" sz="2000" b="1" dirty="0">
                <a:effectLst>
                  <a:outerShdw blurRad="38100" dist="38100" dir="2700000" algn="tl">
                    <a:srgbClr val="000000">
                      <a:alpha val="43137"/>
                    </a:srgbClr>
                  </a:outerShdw>
                </a:effectLst>
              </a:rPr>
              <a:t> </a:t>
            </a:r>
          </a:p>
          <a:p>
            <a:r>
              <a:rPr lang="ar-IQ" sz="2000" b="1" dirty="0">
                <a:solidFill>
                  <a:srgbClr val="00B0F0"/>
                </a:solidFill>
                <a:effectLst>
                  <a:outerShdw blurRad="38100" dist="38100" dir="2700000" algn="tl">
                    <a:srgbClr val="000000">
                      <a:alpha val="43137"/>
                    </a:srgbClr>
                  </a:outerShdw>
                </a:effectLst>
              </a:rPr>
              <a:t>3- طريقة الاكثار </a:t>
            </a:r>
            <a:r>
              <a:rPr lang="en-US" sz="2000" b="1" dirty="0">
                <a:solidFill>
                  <a:srgbClr val="00B0F0"/>
                </a:solidFill>
                <a:effectLst>
                  <a:outerShdw blurRad="38100" dist="38100" dir="2700000" algn="tl">
                    <a:srgbClr val="000000">
                      <a:alpha val="43137"/>
                    </a:srgbClr>
                  </a:outerShdw>
                </a:effectLst>
              </a:rPr>
              <a:t>Propagation Method</a:t>
            </a:r>
            <a:endParaRPr lang="ar-IQ" sz="2000" b="1" dirty="0">
              <a:solidFill>
                <a:srgbClr val="00B0F0"/>
              </a:solidFill>
              <a:effectLst>
                <a:outerShdw blurRad="38100" dist="38100" dir="2700000" algn="tl">
                  <a:srgbClr val="000000">
                    <a:alpha val="43137"/>
                  </a:srgbClr>
                </a:outerShdw>
              </a:effectLst>
            </a:endParaRPr>
          </a:p>
          <a:p>
            <a:pPr marL="0" indent="0">
              <a:buNone/>
            </a:pPr>
            <a:r>
              <a:rPr lang="ar-IQ" sz="2000" b="1" dirty="0">
                <a:solidFill>
                  <a:schemeClr val="tx1"/>
                </a:solidFill>
                <a:effectLst>
                  <a:outerShdw blurRad="38100" dist="38100" dir="2700000" algn="tl">
                    <a:srgbClr val="000000">
                      <a:alpha val="43137"/>
                    </a:srgbClr>
                  </a:outerShdw>
                </a:effectLst>
              </a:rPr>
              <a:t>تختلف النباتات في طرق اكثارها وان كانت البذور هي وحدة الاكثار الطبيعية الشائعة ، الا ان هناك طرق عديدة أخرى مثل العقل ( الجذرية والساقية ) وتفصيص النباتات القديمة والترقيد والتطعيم وغيرها ، ان طريقة الاكثار المتبعة والعمليات المرافقة لزيادة نسبة الانبات بطريقة كسر طور السكون او الراحة في البذور او عملية زيادة نسبة التجذير للعقل والنباتات المرقدة والمطعمة كلها تؤثر بصورة مباشرة او غير مباشرة في قوة نمو </a:t>
            </a:r>
            <a:r>
              <a:rPr lang="ar-IQ" sz="2000" b="1" dirty="0" err="1">
                <a:solidFill>
                  <a:schemeClr val="tx1"/>
                </a:solidFill>
                <a:effectLst>
                  <a:outerShdw blurRad="38100" dist="38100" dir="2700000" algn="tl">
                    <a:srgbClr val="000000">
                      <a:alpha val="43137"/>
                    </a:srgbClr>
                  </a:outerShdw>
                </a:effectLst>
              </a:rPr>
              <a:t>البادرات</a:t>
            </a:r>
            <a:r>
              <a:rPr lang="ar-IQ" sz="2000" b="1" dirty="0">
                <a:solidFill>
                  <a:schemeClr val="tx1"/>
                </a:solidFill>
                <a:effectLst>
                  <a:outerShdw blurRad="38100" dist="38100" dir="2700000" algn="tl">
                    <a:srgbClr val="000000">
                      <a:alpha val="43137"/>
                    </a:srgbClr>
                  </a:outerShdw>
                </a:effectLst>
              </a:rPr>
              <a:t> او النباتات الناتجة من عملية الاكثار وبالتالي اختلاف عدد الأوراق ومحتوى الكلوروفيل والمادة الجافة ومحصلة ذلك قدرتها على انتاج نوعية وكمية المركب الفعالة . </a:t>
            </a:r>
          </a:p>
          <a:p>
            <a:pPr marL="0" indent="0">
              <a:buNone/>
            </a:pPr>
            <a:endParaRPr lang="ar-IQ" sz="2000" b="1" dirty="0">
              <a:solidFill>
                <a:schemeClr val="tx1"/>
              </a:solidFill>
              <a:effectLst>
                <a:outerShdw blurRad="38100" dist="38100" dir="2700000" algn="tl">
                  <a:srgbClr val="000000">
                    <a:alpha val="43137"/>
                  </a:srgbClr>
                </a:outerShdw>
              </a:effectLst>
            </a:endParaRPr>
          </a:p>
          <a:p>
            <a:r>
              <a:rPr lang="ar-IQ" sz="2000" b="1" dirty="0">
                <a:solidFill>
                  <a:srgbClr val="00B0F0"/>
                </a:solidFill>
                <a:effectLst>
                  <a:outerShdw blurRad="38100" dist="38100" dir="2700000" algn="tl">
                    <a:srgbClr val="000000">
                      <a:alpha val="43137"/>
                    </a:srgbClr>
                  </a:outerShdw>
                </a:effectLst>
              </a:rPr>
              <a:t>4- طريقة الزراعة </a:t>
            </a:r>
            <a:r>
              <a:rPr lang="en-US" sz="2000" b="1" dirty="0">
                <a:solidFill>
                  <a:srgbClr val="00B0F0"/>
                </a:solidFill>
                <a:effectLst>
                  <a:outerShdw blurRad="38100" dist="38100" dir="2700000" algn="tl">
                    <a:srgbClr val="000000">
                      <a:alpha val="43137"/>
                    </a:srgbClr>
                  </a:outerShdw>
                </a:effectLst>
              </a:rPr>
              <a:t>Cultivation method</a:t>
            </a:r>
            <a:endParaRPr lang="ar-IQ" sz="2000" b="1" dirty="0">
              <a:solidFill>
                <a:srgbClr val="00B0F0"/>
              </a:solidFill>
              <a:effectLst>
                <a:outerShdw blurRad="38100" dist="38100" dir="2700000" algn="tl">
                  <a:srgbClr val="000000">
                    <a:alpha val="43137"/>
                  </a:srgbClr>
                </a:outerShdw>
              </a:effectLst>
            </a:endParaRPr>
          </a:p>
          <a:p>
            <a:pPr marL="0" indent="0">
              <a:buNone/>
            </a:pPr>
            <a:r>
              <a:rPr lang="ar-IQ" sz="2000" b="1" dirty="0">
                <a:solidFill>
                  <a:schemeClr val="tx1"/>
                </a:solidFill>
                <a:effectLst>
                  <a:outerShdw blurRad="38100" dist="38100" dir="2700000" algn="tl">
                    <a:srgbClr val="000000">
                      <a:alpha val="43137"/>
                    </a:srgbClr>
                  </a:outerShdw>
                </a:effectLst>
              </a:rPr>
              <a:t>ان معظم النباتات الطبية يتم اكثارها باستعمال البذور التي تزرع بعدة طرق منها المصاطب والمروز والالواح وقد تزرع داخل الالواح نثرا عشوائيا او نثرا داخل خطوط او توضع البذور داخل حفر وحسب حجم البذرة وطبيعتها وحساسيتها لعوامل الانبات . </a:t>
            </a:r>
          </a:p>
          <a:p>
            <a:pPr marL="0" indent="0">
              <a:buNone/>
            </a:pPr>
            <a:endParaRPr lang="ar-IQ" sz="2000" b="1" dirty="0">
              <a:solidFill>
                <a:srgbClr val="00B0F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878071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274002" cy="6857999"/>
          </a:xfrm>
        </p:spPr>
        <p:txBody>
          <a:bodyPr>
            <a:normAutofit/>
          </a:bodyPr>
          <a:lstStyle/>
          <a:p>
            <a:r>
              <a:rPr lang="ar-IQ" sz="2000" b="1" dirty="0">
                <a:effectLst>
                  <a:outerShdw blurRad="38100" dist="38100" dir="2700000" algn="tl">
                    <a:srgbClr val="000000">
                      <a:alpha val="43137"/>
                    </a:srgbClr>
                  </a:outerShdw>
                </a:effectLst>
              </a:rPr>
              <a:t>تزرع البذور مباشرة في الأرض المستديمة او قد تزرع في المشتل سيما تلك التي تحتاج الى عناية خاصة في عملية كسر طور الراحة او طور السكون سواء بعملية النقع بالماء او بعض المركبات الكيمياوية الو التنضيد </a:t>
            </a:r>
            <a:r>
              <a:rPr lang="en-US" sz="2000" b="1" dirty="0">
                <a:effectLst>
                  <a:outerShdw blurRad="38100" dist="38100" dir="2700000" algn="tl">
                    <a:srgbClr val="000000">
                      <a:alpha val="43137"/>
                    </a:srgbClr>
                  </a:outerShdw>
                </a:effectLst>
              </a:rPr>
              <a:t>Stratification</a:t>
            </a:r>
            <a:r>
              <a:rPr lang="ar-IQ" sz="2000" b="1" dirty="0">
                <a:effectLst>
                  <a:outerShdw blurRad="38100" dist="38100" dir="2700000" algn="tl">
                    <a:srgbClr val="000000">
                      <a:alpha val="43137"/>
                    </a:srgbClr>
                  </a:outerShdw>
                </a:effectLst>
              </a:rPr>
              <a:t> او باستعمال بعض الطرق الميكانيكية في التخديش </a:t>
            </a:r>
            <a:r>
              <a:rPr lang="en-US" sz="2000" b="1" dirty="0">
                <a:effectLst>
                  <a:outerShdw blurRad="38100" dist="38100" dir="2700000" algn="tl">
                    <a:srgbClr val="000000">
                      <a:alpha val="43137"/>
                    </a:srgbClr>
                  </a:outerShdw>
                </a:effectLst>
              </a:rPr>
              <a:t>Scratching   </a:t>
            </a:r>
            <a:r>
              <a:rPr lang="ar-IQ" sz="2000" b="1" dirty="0">
                <a:effectLst>
                  <a:outerShdw blurRad="38100" dist="38100" dir="2700000" algn="tl">
                    <a:srgbClr val="000000">
                      <a:alpha val="43137"/>
                    </a:srgbClr>
                  </a:outerShdw>
                </a:effectLst>
              </a:rPr>
              <a:t>او تلك التي تحتاج الى عناية خاصة في عملية الري والتسميد الى ان تصل </a:t>
            </a:r>
            <a:r>
              <a:rPr lang="ar-IQ" sz="2000" b="1" dirty="0" err="1">
                <a:effectLst>
                  <a:outerShdw blurRad="38100" dist="38100" dir="2700000" algn="tl">
                    <a:srgbClr val="000000">
                      <a:alpha val="43137"/>
                    </a:srgbClr>
                  </a:outerShdw>
                </a:effectLst>
              </a:rPr>
              <a:t>البادرات</a:t>
            </a:r>
            <a:r>
              <a:rPr lang="ar-IQ" sz="2000" b="1" dirty="0">
                <a:effectLst>
                  <a:outerShdw blurRad="38100" dist="38100" dir="2700000" algn="tl">
                    <a:srgbClr val="000000">
                      <a:alpha val="43137"/>
                    </a:srgbClr>
                  </a:outerShdw>
                </a:effectLst>
              </a:rPr>
              <a:t> الى الحجم المناسب للشتل فتنقل الى الأرض المستديمة .</a:t>
            </a:r>
          </a:p>
          <a:p>
            <a:r>
              <a:rPr lang="ar-IQ" sz="2000" b="1" dirty="0">
                <a:effectLst>
                  <a:outerShdw blurRad="38100" dist="38100" dir="2700000" algn="tl">
                    <a:srgbClr val="000000">
                      <a:alpha val="43137"/>
                    </a:srgbClr>
                  </a:outerShdw>
                </a:effectLst>
              </a:rPr>
              <a:t>يتضح من ذلك ان لطريقة الزراعة وما يرافقها ن مقدمات لها دور مهم في قوة نمو </a:t>
            </a:r>
            <a:r>
              <a:rPr lang="ar-IQ" sz="2000" b="1" dirty="0" err="1">
                <a:effectLst>
                  <a:outerShdw blurRad="38100" dist="38100" dir="2700000" algn="tl">
                    <a:srgbClr val="000000">
                      <a:alpha val="43137"/>
                    </a:srgbClr>
                  </a:outerShdw>
                </a:effectLst>
              </a:rPr>
              <a:t>البادرات</a:t>
            </a:r>
            <a:r>
              <a:rPr lang="ar-IQ" sz="2000" b="1" dirty="0">
                <a:effectLst>
                  <a:outerShdw blurRad="38100" dist="38100" dir="2700000" algn="tl">
                    <a:srgbClr val="000000">
                      <a:alpha val="43137"/>
                    </a:srgbClr>
                  </a:outerShdw>
                </a:effectLst>
              </a:rPr>
              <a:t> التي تؤثر في كمية ونوعية انتاج النباتات الطبية .</a:t>
            </a:r>
          </a:p>
          <a:p>
            <a:pPr marL="0" indent="0">
              <a:buNone/>
            </a:pPr>
            <a:endParaRPr lang="ar-IQ" sz="2000" b="1" dirty="0">
              <a:effectLst>
                <a:outerShdw blurRad="38100" dist="38100" dir="2700000" algn="tl">
                  <a:srgbClr val="000000">
                    <a:alpha val="43137"/>
                  </a:srgbClr>
                </a:outerShdw>
              </a:effectLst>
            </a:endParaRPr>
          </a:p>
          <a:p>
            <a:r>
              <a:rPr lang="ar-IQ" sz="2000" b="1" dirty="0">
                <a:solidFill>
                  <a:srgbClr val="00B0F0"/>
                </a:solidFill>
                <a:effectLst>
                  <a:outerShdw blurRad="38100" dist="38100" dir="2700000" algn="tl">
                    <a:srgbClr val="000000">
                      <a:alpha val="43137"/>
                    </a:srgbClr>
                  </a:outerShdw>
                </a:effectLst>
              </a:rPr>
              <a:t>5- الموطن الجغرافي </a:t>
            </a:r>
            <a:r>
              <a:rPr lang="en-US" sz="2000" b="1" dirty="0">
                <a:solidFill>
                  <a:srgbClr val="00B0F0"/>
                </a:solidFill>
                <a:effectLst>
                  <a:outerShdw blurRad="38100" dist="38100" dir="2700000" algn="tl">
                    <a:srgbClr val="000000">
                      <a:alpha val="43137"/>
                    </a:srgbClr>
                  </a:outerShdw>
                </a:effectLst>
              </a:rPr>
              <a:t>Geographical Habitat </a:t>
            </a:r>
            <a:endParaRPr lang="ar-IQ" sz="2000" b="1" dirty="0">
              <a:solidFill>
                <a:srgbClr val="00B0F0"/>
              </a:solidFill>
              <a:effectLst>
                <a:outerShdw blurRad="38100" dist="38100" dir="2700000" algn="tl">
                  <a:srgbClr val="000000">
                    <a:alpha val="43137"/>
                  </a:srgbClr>
                </a:outerShdw>
              </a:effectLst>
            </a:endParaRPr>
          </a:p>
          <a:p>
            <a:pPr marL="0" indent="0">
              <a:buNone/>
            </a:pPr>
            <a:r>
              <a:rPr lang="ar-IQ" sz="2000" b="1" dirty="0">
                <a:solidFill>
                  <a:schemeClr val="tx1"/>
                </a:solidFill>
                <a:effectLst>
                  <a:outerShdw blurRad="38100" dist="38100" dir="2700000" algn="tl">
                    <a:srgbClr val="000000">
                      <a:alpha val="43137"/>
                    </a:srgbClr>
                  </a:outerShdw>
                </a:effectLst>
              </a:rPr>
              <a:t>للموطن الجغرافي تأثير واضح في تكون المواد الفعالة وفي كميتها ونوعيتها ، ويظهر ذلك جليا في منتجات القنب </a:t>
            </a:r>
            <a:r>
              <a:rPr lang="en-US" sz="2000" b="1" dirty="0">
                <a:solidFill>
                  <a:schemeClr val="tx1"/>
                </a:solidFill>
                <a:effectLst>
                  <a:outerShdw blurRad="38100" dist="38100" dir="2700000" algn="tl">
                    <a:srgbClr val="000000">
                      <a:alpha val="43137"/>
                    </a:srgbClr>
                  </a:outerShdw>
                </a:effectLst>
              </a:rPr>
              <a:t>Cannabis </a:t>
            </a:r>
            <a:r>
              <a:rPr lang="ar-IQ" sz="2000" b="1" dirty="0">
                <a:solidFill>
                  <a:schemeClr val="tx1"/>
                </a:solidFill>
                <a:effectLst>
                  <a:outerShdw blurRad="38100" dist="38100" dir="2700000" algn="tl">
                    <a:srgbClr val="000000">
                      <a:alpha val="43137"/>
                    </a:srgbClr>
                  </a:outerShdw>
                </a:effectLst>
              </a:rPr>
              <a:t>و الافيون </a:t>
            </a:r>
            <a:r>
              <a:rPr lang="en-US" sz="2000" b="1" dirty="0">
                <a:solidFill>
                  <a:schemeClr val="tx1"/>
                </a:solidFill>
                <a:effectLst>
                  <a:outerShdw blurRad="38100" dist="38100" dir="2700000" algn="tl">
                    <a:srgbClr val="000000">
                      <a:alpha val="43137"/>
                    </a:srgbClr>
                  </a:outerShdw>
                </a:effectLst>
              </a:rPr>
              <a:t> Opium </a:t>
            </a:r>
            <a:r>
              <a:rPr lang="ar-IQ" sz="2000" b="1" dirty="0">
                <a:solidFill>
                  <a:schemeClr val="tx1"/>
                </a:solidFill>
                <a:effectLst>
                  <a:outerShdw blurRad="38100" dist="38100" dir="2700000" algn="tl">
                    <a:srgbClr val="000000">
                      <a:alpha val="43137"/>
                    </a:srgbClr>
                  </a:outerShdw>
                </a:effectLst>
              </a:rPr>
              <a:t>و </a:t>
            </a:r>
            <a:r>
              <a:rPr lang="ar-IQ" sz="2000" b="1" dirty="0" err="1">
                <a:solidFill>
                  <a:schemeClr val="tx1"/>
                </a:solidFill>
                <a:effectLst>
                  <a:outerShdw blurRad="38100" dist="38100" dir="2700000" algn="tl">
                    <a:srgbClr val="000000">
                      <a:alpha val="43137"/>
                    </a:srgbClr>
                  </a:outerShdw>
                </a:effectLst>
              </a:rPr>
              <a:t>الديجيتالس</a:t>
            </a:r>
            <a:r>
              <a:rPr lang="ar-IQ" sz="2000" b="1" dirty="0">
                <a:solidFill>
                  <a:schemeClr val="tx1"/>
                </a:solidFill>
                <a:effectLst>
                  <a:outerShdw blurRad="38100" dist="38100" dir="2700000" algn="tl">
                    <a:srgbClr val="000000">
                      <a:alpha val="43137"/>
                    </a:srgbClr>
                  </a:outerShdw>
                </a:effectLst>
              </a:rPr>
              <a:t> والشاي والكاكاو وغيرها فهي تعطي حاصلا اعلى في مواطنها الطبيعية وقد لا تعطي مواد فعالة اذا نمت في بيئات أخرى ، كما يلاحظ ان النباتات العطرية يختلف عائدها من حيث النوع والكمية في الأماكن المختلفة في الكرة الأرضية ، وهناك نباتات طبية تتأثر بالتضاريس الأرضية للحقول التي تزرع بها فمثلا تعطي نباتات الشاي والصنوبر نسبة عالية من المواد الفعالة اذا زرعت ونمت في الأماكن المرتفعة عن سطح البحر بينما هناك نباتات أخرى يكون انتاجها الأفضل في الأراضي المنخفضة عن سطح البحر مثل قصب السكر  .</a:t>
            </a:r>
          </a:p>
        </p:txBody>
      </p:sp>
    </p:spTree>
    <p:extLst>
      <p:ext uri="{BB962C8B-B14F-4D97-AF65-F5344CB8AC3E}">
        <p14:creationId xmlns:p14="http://schemas.microsoft.com/office/powerpoint/2010/main" val="284964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609600"/>
            <a:ext cx="9274002" cy="5598695"/>
          </a:xfrm>
        </p:spPr>
        <p:txBody>
          <a:bodyPr>
            <a:normAutofit/>
          </a:bodyPr>
          <a:lstStyle/>
          <a:p>
            <a:pPr marL="0" indent="0">
              <a:buNone/>
            </a:pPr>
            <a:endParaRPr lang="ar-IQ" sz="2000" b="1" dirty="0">
              <a:solidFill>
                <a:srgbClr val="00B0F0"/>
              </a:solidFill>
              <a:effectLst>
                <a:outerShdw blurRad="38100" dist="38100" dir="2700000" algn="tl">
                  <a:srgbClr val="000000">
                    <a:alpha val="43137"/>
                  </a:srgbClr>
                </a:outerShdw>
              </a:effectLst>
            </a:endParaRPr>
          </a:p>
          <a:p>
            <a:r>
              <a:rPr lang="ar-IQ" sz="2000" b="1" dirty="0">
                <a:solidFill>
                  <a:srgbClr val="00B0F0"/>
                </a:solidFill>
                <a:effectLst>
                  <a:outerShdw blurRad="38100" dist="38100" dir="2700000" algn="tl">
                    <a:srgbClr val="000000">
                      <a:alpha val="43137"/>
                    </a:srgbClr>
                  </a:outerShdw>
                </a:effectLst>
              </a:rPr>
              <a:t>6- توفر الايدي العاملة والخبرة العلمية  </a:t>
            </a:r>
            <a:r>
              <a:rPr lang="en-US" sz="2000" b="1" dirty="0">
                <a:solidFill>
                  <a:srgbClr val="00B0F0"/>
                </a:solidFill>
                <a:effectLst>
                  <a:outerShdw blurRad="38100" dist="38100" dir="2700000" algn="tl">
                    <a:srgbClr val="000000">
                      <a:alpha val="43137"/>
                    </a:srgbClr>
                  </a:outerShdw>
                </a:effectLst>
              </a:rPr>
              <a:t>Availability Labor Force &amp; Practical</a:t>
            </a:r>
          </a:p>
          <a:p>
            <a:pPr marL="0" indent="0">
              <a:buNone/>
            </a:pPr>
            <a:endParaRPr lang="ar-IQ" sz="2000" b="1" dirty="0">
              <a:solidFill>
                <a:schemeClr val="tx1"/>
              </a:solidFill>
              <a:effectLst>
                <a:outerShdw blurRad="38100" dist="38100" dir="2700000" algn="tl">
                  <a:srgbClr val="000000">
                    <a:alpha val="43137"/>
                  </a:srgbClr>
                </a:outerShdw>
              </a:effectLst>
            </a:endParaRPr>
          </a:p>
          <a:p>
            <a:pPr marL="0" indent="0">
              <a:buNone/>
            </a:pPr>
            <a:r>
              <a:rPr lang="ar-IQ" sz="2000" b="1" dirty="0">
                <a:solidFill>
                  <a:schemeClr val="tx1"/>
                </a:solidFill>
                <a:effectLst>
                  <a:outerShdw blurRad="38100" dist="38100" dir="2700000" algn="tl">
                    <a:srgbClr val="000000">
                      <a:alpha val="43137"/>
                    </a:srgbClr>
                  </a:outerShdw>
                </a:effectLst>
              </a:rPr>
              <a:t>تحتاج بعض النباتات الطبية الى توفير اعداد كبيرة من الايدي العاملة مثل </a:t>
            </a:r>
            <a:r>
              <a:rPr lang="ar-IQ" sz="2000" b="1" dirty="0" err="1">
                <a:solidFill>
                  <a:schemeClr val="tx1"/>
                </a:solidFill>
                <a:effectLst>
                  <a:outerShdw blurRad="38100" dist="38100" dir="2700000" algn="tl">
                    <a:srgbClr val="000000">
                      <a:alpha val="43137"/>
                    </a:srgbClr>
                  </a:outerShdw>
                </a:effectLst>
              </a:rPr>
              <a:t>البابنج</a:t>
            </a:r>
            <a:r>
              <a:rPr lang="ar-IQ" sz="2000" b="1" dirty="0">
                <a:solidFill>
                  <a:schemeClr val="tx1"/>
                </a:solidFill>
                <a:effectLst>
                  <a:outerShdw blurRad="38100" dist="38100" dir="2700000" algn="tl">
                    <a:srgbClr val="000000">
                      <a:alpha val="43137"/>
                    </a:srgbClr>
                  </a:outerShdw>
                </a:effectLst>
              </a:rPr>
              <a:t> و </a:t>
            </a:r>
            <a:r>
              <a:rPr lang="ar-IQ" sz="2000" b="1" dirty="0" err="1">
                <a:solidFill>
                  <a:schemeClr val="tx1"/>
                </a:solidFill>
                <a:effectLst>
                  <a:outerShdw blurRad="38100" dist="38100" dir="2700000" algn="tl">
                    <a:srgbClr val="000000">
                      <a:alpha val="43137"/>
                    </a:srgbClr>
                  </a:outerShdw>
                </a:effectLst>
              </a:rPr>
              <a:t>الكجرات</a:t>
            </a:r>
            <a:r>
              <a:rPr lang="ar-IQ" sz="2000" b="1" dirty="0">
                <a:solidFill>
                  <a:schemeClr val="tx1"/>
                </a:solidFill>
                <a:effectLst>
                  <a:outerShdw blurRad="38100" dist="38100" dir="2700000" algn="tl">
                    <a:srgbClr val="000000">
                      <a:alpha val="43137"/>
                    </a:srgbClr>
                  </a:outerShdw>
                </a:effectLst>
              </a:rPr>
              <a:t> والزعفران وذلك لكثرة حاجتها لعمليات الخدمة الزراعية من تعشيب وعزق وري وتسميد وجني لعدة مرات فضلا عن التفتيش الحقلي المستمر خشية الإصابة بأحد الحشرات او الامراض ، </a:t>
            </a:r>
          </a:p>
          <a:p>
            <a:pPr marL="0" indent="0">
              <a:buNone/>
            </a:pPr>
            <a:r>
              <a:rPr lang="ar-IQ" sz="2000" b="1" dirty="0">
                <a:solidFill>
                  <a:schemeClr val="tx1"/>
                </a:solidFill>
                <a:effectLst>
                  <a:outerShdw blurRad="38100" dist="38100" dir="2700000" algn="tl">
                    <a:srgbClr val="000000">
                      <a:alpha val="43137"/>
                    </a:srgbClr>
                  </a:outerShdw>
                </a:effectLst>
              </a:rPr>
              <a:t>وفي حالة عدم توفر العدد الكافي من الايدي العاملة المتمرسة لا ينصح بزراعة هذه النباتات الطبية ، </a:t>
            </a:r>
          </a:p>
          <a:p>
            <a:pPr marL="0" indent="0">
              <a:buNone/>
            </a:pPr>
            <a:r>
              <a:rPr lang="ar-IQ" sz="2000" b="1" dirty="0">
                <a:solidFill>
                  <a:schemeClr val="tx1"/>
                </a:solidFill>
                <a:effectLst>
                  <a:outerShdw blurRad="38100" dist="38100" dir="2700000" algn="tl">
                    <a:srgbClr val="000000">
                      <a:alpha val="43137"/>
                    </a:srgbClr>
                  </a:outerShdw>
                </a:effectLst>
              </a:rPr>
              <a:t>وعموما تحتاج اغلب النباتات الطبية لتوفر خبرات خاصة بزراعتها وتحديد افضل موعد تكون فيه المادة الفعالة  بتركيزها وكميتها المناسبة ث اختيار كيفية جمع او حصاد او جني الجزء الفعال واجراء التجفيف وغيرها وفي حال نقص في تلك الخبرات </a:t>
            </a:r>
            <a:r>
              <a:rPr lang="ar-IQ" sz="2000" b="1" dirty="0" err="1">
                <a:solidFill>
                  <a:schemeClr val="tx1"/>
                </a:solidFill>
                <a:effectLst>
                  <a:outerShdw blurRad="38100" dist="38100" dir="2700000" algn="tl">
                    <a:srgbClr val="000000">
                      <a:alpha val="43137"/>
                    </a:srgbClr>
                  </a:outerShdw>
                </a:effectLst>
              </a:rPr>
              <a:t>يالثر</a:t>
            </a:r>
            <a:r>
              <a:rPr lang="ar-IQ" sz="2000" b="1" dirty="0">
                <a:solidFill>
                  <a:schemeClr val="tx1"/>
                </a:solidFill>
                <a:effectLst>
                  <a:outerShdw blurRad="38100" dist="38100" dir="2700000" algn="tl">
                    <a:srgbClr val="000000">
                      <a:alpha val="43137"/>
                    </a:srgbClr>
                  </a:outerShdw>
                </a:effectLst>
              </a:rPr>
              <a:t> المحصول الناتج من حيث الكم والنوع . </a:t>
            </a:r>
            <a:endParaRPr lang="en-US" sz="2000" b="1"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851796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sz="5400" b="1" dirty="0">
                <a:solidFill>
                  <a:srgbClr val="FF0000"/>
                </a:solidFill>
                <a:effectLst>
                  <a:outerShdw blurRad="38100" dist="38100" dir="2700000" algn="tl">
                    <a:srgbClr val="000000">
                      <a:alpha val="43137"/>
                    </a:srgbClr>
                  </a:outerShdw>
                </a:effectLst>
              </a:rPr>
              <a:t>شكرا لحسن اصغائكم </a:t>
            </a:r>
          </a:p>
        </p:txBody>
      </p:sp>
      <p:pic>
        <p:nvPicPr>
          <p:cNvPr id="6" name="عنصر نائب للمحتوى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77640" y="1930400"/>
            <a:ext cx="8996055" cy="4927600"/>
          </a:xfrm>
        </p:spPr>
      </p:pic>
    </p:spTree>
    <p:extLst>
      <p:ext uri="{BB962C8B-B14F-4D97-AF65-F5344CB8AC3E}">
        <p14:creationId xmlns:p14="http://schemas.microsoft.com/office/powerpoint/2010/main" val="1423538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906992" y="-1"/>
            <a:ext cx="8265583" cy="5757863"/>
          </a:xfrm>
        </p:spPr>
        <p:txBody>
          <a:bodyPr/>
          <a:lstStyle/>
          <a:p>
            <a:pPr algn="ctr"/>
            <a:r>
              <a:rPr lang="ar-IQ" b="1" dirty="0">
                <a:solidFill>
                  <a:srgbClr val="FF0000"/>
                </a:solidFill>
                <a:effectLst>
                  <a:outerShdw blurRad="38100" dist="38100" dir="2700000" algn="tl">
                    <a:srgbClr val="000000">
                      <a:alpha val="43137"/>
                    </a:srgbClr>
                  </a:outerShdw>
                </a:effectLst>
              </a:rPr>
              <a:t>العوامل المؤثرة في إنتاج النباتات الطبية</a:t>
            </a:r>
            <a:br>
              <a:rPr lang="ar-IQ" b="1" dirty="0">
                <a:solidFill>
                  <a:srgbClr val="FF0000"/>
                </a:solidFill>
                <a:effectLst>
                  <a:outerShdw blurRad="38100" dist="38100" dir="2700000" algn="tl">
                    <a:srgbClr val="000000">
                      <a:alpha val="43137"/>
                    </a:srgbClr>
                  </a:outerShdw>
                </a:effectLst>
              </a:rPr>
            </a:br>
            <a:r>
              <a:rPr lang="en-GB" b="1" dirty="0">
                <a:solidFill>
                  <a:srgbClr val="FF0000"/>
                </a:solidFill>
                <a:effectLst>
                  <a:outerShdw blurRad="38100" dist="38100" dir="2700000" algn="tl">
                    <a:srgbClr val="000000">
                      <a:alpha val="43137"/>
                    </a:srgbClr>
                  </a:outerShdw>
                </a:effectLst>
              </a:rPr>
              <a:t>Factor's Affecting on Production of Medicinal Plants </a:t>
            </a:r>
            <a:endParaRPr lang="ar-IQ"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2684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77334" y="609600"/>
            <a:ext cx="8596668" cy="1690688"/>
          </a:xfrm>
        </p:spPr>
        <p:txBody>
          <a:bodyPr>
            <a:normAutofit fontScale="90000"/>
          </a:bodyPr>
          <a:lstStyle/>
          <a:p>
            <a:pPr algn="r"/>
            <a:r>
              <a:rPr lang="ar-IQ" dirty="0"/>
              <a:t>العوامل المؤثرة في إنتاج النباتات الطبية</a:t>
            </a:r>
            <a:br>
              <a:rPr lang="ar-IQ" dirty="0"/>
            </a:br>
            <a:r>
              <a:rPr lang="en-GB" dirty="0"/>
              <a:t>Factor's Affecting on Production of Medicinal Plants </a:t>
            </a:r>
            <a:r>
              <a:rPr lang="ar-IQ" dirty="0"/>
              <a:t> </a:t>
            </a:r>
          </a:p>
        </p:txBody>
      </p:sp>
      <p:sp>
        <p:nvSpPr>
          <p:cNvPr id="3" name="عنصر نائب للمحتوى 2"/>
          <p:cNvSpPr>
            <a:spLocks noGrp="1"/>
          </p:cNvSpPr>
          <p:nvPr>
            <p:ph idx="1"/>
          </p:nvPr>
        </p:nvSpPr>
        <p:spPr>
          <a:xfrm>
            <a:off x="677334" y="2300289"/>
            <a:ext cx="8596668" cy="4443412"/>
          </a:xfrm>
        </p:spPr>
        <p:txBody>
          <a:bodyPr>
            <a:normAutofit/>
          </a:bodyPr>
          <a:lstStyle/>
          <a:p>
            <a:r>
              <a:rPr lang="ar-IQ" sz="2000" b="1" dirty="0">
                <a:effectLst>
                  <a:outerShdw blurRad="38100" dist="38100" dir="2700000" algn="tl">
                    <a:srgbClr val="000000">
                      <a:alpha val="43137"/>
                    </a:srgbClr>
                  </a:outerShdw>
                </a:effectLst>
              </a:rPr>
              <a:t>تعد البيئة التي ينمو فيها النبات الطبي وسطا حيويا ومحددا لنمو وإنتاج المادة او المواد الفعالة للنبات الطبي اذ تشمل البيئة مجموعتين من العوامل الرئيسية هما :-</a:t>
            </a:r>
          </a:p>
          <a:p>
            <a:r>
              <a:rPr lang="ar-IQ" sz="2000" b="1" dirty="0">
                <a:effectLst>
                  <a:outerShdw blurRad="38100" dist="38100" dir="2700000" algn="tl">
                    <a:srgbClr val="000000">
                      <a:alpha val="43137"/>
                    </a:srgbClr>
                  </a:outerShdw>
                </a:effectLst>
              </a:rPr>
              <a:t>مجموعة عوامل المناخ المحيط بالنبات مثل الحرارة والضوء والرطوبة والرياح وغيرها </a:t>
            </a:r>
          </a:p>
          <a:p>
            <a:r>
              <a:rPr lang="ar-IQ" sz="2000" b="1" dirty="0">
                <a:effectLst>
                  <a:outerShdw blurRad="38100" dist="38100" dir="2700000" algn="tl">
                    <a:srgbClr val="000000">
                      <a:alpha val="43137"/>
                    </a:srgbClr>
                  </a:outerShdw>
                </a:effectLst>
              </a:rPr>
              <a:t>ومجموعة عوامل التربة ومكوناتها الكيمياوية والفيزيائية والاحيائية فظلا عن العوامل الصناعية  . </a:t>
            </a:r>
          </a:p>
          <a:p>
            <a:r>
              <a:rPr lang="ar-IQ" sz="2000" b="1" dirty="0">
                <a:effectLst>
                  <a:outerShdw blurRad="38100" dist="38100" dir="2700000" algn="tl">
                    <a:srgbClr val="000000">
                      <a:alpha val="43137"/>
                    </a:srgbClr>
                  </a:outerShdw>
                </a:effectLst>
              </a:rPr>
              <a:t>وقد دلت جميع التجارب والبحوث الى ان اختلاف النباتات وراثيا أدى الى وجود اختلافات نسيبة بينها في طبيعة نموها ودورة حياتها الامر الذي قاد الى متطلبات النباتات من عوامل البيئة لذلك توجب التعرف على هذه العوامل والظروف الملائمة التي تؤثر في نمو وإنتاج النباتات الطبية لاشتراكها في تحسين نمو النباتات سيما الجزء الفعال وزيادة انتاجه من المادة الفعالة </a:t>
            </a:r>
          </a:p>
          <a:p>
            <a:endParaRPr lang="ar-IQ" dirty="0"/>
          </a:p>
        </p:txBody>
      </p:sp>
    </p:spTree>
    <p:extLst>
      <p:ext uri="{BB962C8B-B14F-4D97-AF65-F5344CB8AC3E}">
        <p14:creationId xmlns:p14="http://schemas.microsoft.com/office/powerpoint/2010/main" val="2529410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b="1" dirty="0">
                <a:effectLst>
                  <a:outerShdw blurRad="38100" dist="38100" dir="2700000" algn="tl">
                    <a:srgbClr val="000000">
                      <a:alpha val="43137"/>
                    </a:srgbClr>
                  </a:outerShdw>
                </a:effectLst>
              </a:rPr>
              <a:t>أولا :  عوامل المناخ </a:t>
            </a:r>
            <a:r>
              <a:rPr lang="en-US" b="1" dirty="0">
                <a:effectLst>
                  <a:outerShdw blurRad="38100" dist="38100" dir="2700000" algn="tl">
                    <a:srgbClr val="000000">
                      <a:alpha val="43137"/>
                    </a:srgbClr>
                  </a:outerShdw>
                </a:effectLst>
              </a:rPr>
              <a:t>CLIMATE FACTORS</a:t>
            </a:r>
            <a:endParaRPr lang="ar-IQ" b="1" dirty="0">
              <a:effectLst>
                <a:outerShdw blurRad="38100" dist="38100" dir="2700000" algn="tl">
                  <a:srgbClr val="000000">
                    <a:alpha val="43137"/>
                  </a:srgbClr>
                </a:outerShdw>
              </a:effectLst>
            </a:endParaRPr>
          </a:p>
        </p:txBody>
      </p:sp>
      <p:sp>
        <p:nvSpPr>
          <p:cNvPr id="3" name="عنصر نائب للمحتوى 2"/>
          <p:cNvSpPr>
            <a:spLocks noGrp="1"/>
          </p:cNvSpPr>
          <p:nvPr>
            <p:ph idx="1"/>
          </p:nvPr>
        </p:nvSpPr>
        <p:spPr>
          <a:xfrm>
            <a:off x="677334" y="1814513"/>
            <a:ext cx="8596668" cy="4226849"/>
          </a:xfrm>
        </p:spPr>
        <p:txBody>
          <a:bodyPr/>
          <a:lstStyle/>
          <a:p>
            <a:pPr marL="0" indent="0">
              <a:buNone/>
            </a:pPr>
            <a:r>
              <a:rPr lang="ar-IQ" sz="2400" b="1" dirty="0">
                <a:solidFill>
                  <a:srgbClr val="FF0000"/>
                </a:solidFill>
                <a:effectLst>
                  <a:outerShdw blurRad="38100" dist="38100" dir="2700000" algn="tl">
                    <a:srgbClr val="000000">
                      <a:alpha val="43137"/>
                    </a:srgbClr>
                  </a:outerShdw>
                </a:effectLst>
              </a:rPr>
              <a:t>1- الضوء </a:t>
            </a:r>
            <a:r>
              <a:rPr lang="en-US" sz="2400" b="1" dirty="0">
                <a:solidFill>
                  <a:srgbClr val="FF0000"/>
                </a:solidFill>
                <a:effectLst>
                  <a:outerShdw blurRad="38100" dist="38100" dir="2700000" algn="tl">
                    <a:srgbClr val="000000">
                      <a:alpha val="43137"/>
                    </a:srgbClr>
                  </a:outerShdw>
                </a:effectLst>
              </a:rPr>
              <a:t>Light</a:t>
            </a:r>
            <a:endParaRPr lang="ar-IQ" sz="2400" b="1" dirty="0">
              <a:solidFill>
                <a:srgbClr val="FF0000"/>
              </a:solidFill>
              <a:effectLst>
                <a:outerShdw blurRad="38100" dist="38100" dir="2700000" algn="tl">
                  <a:srgbClr val="000000">
                    <a:alpha val="43137"/>
                  </a:srgbClr>
                </a:outerShdw>
              </a:effectLst>
            </a:endParaRPr>
          </a:p>
          <a:p>
            <a:pPr marL="0" indent="0">
              <a:buNone/>
            </a:pPr>
            <a:r>
              <a:rPr lang="ar-IQ" sz="2000" b="1" dirty="0">
                <a:effectLst>
                  <a:outerShdw blurRad="38100" dist="38100" dir="2700000" algn="tl">
                    <a:srgbClr val="000000">
                      <a:alpha val="43137"/>
                    </a:srgbClr>
                  </a:outerShdw>
                </a:effectLst>
              </a:rPr>
              <a:t>هو ذلك الجزء من الطيف الكهرومغناطيسي للأشعة القادمة او الناتجة عن الشمس والتي تعد المصدر الاساسي للضوء يشمل هذا الضوء عدة اطوال موجية اهم تلك الاطوال الموجية الذي له علاقة بالنباتات هو المحصور بين 450 نانو متر والذي يبدأ بالون الأزرق الى 750 نانو متر تحت الحمراء هذه الطوال الموجية هي عنصر الحياة بالنسبة للخلية النباتية ومنبع الطاقة الضوئية التي يحولها النبات الى طاقة كيمياوية عبر تفاعلات الضوء والظلام </a:t>
            </a:r>
          </a:p>
          <a:p>
            <a:pPr marL="0" indent="0">
              <a:buNone/>
            </a:pPr>
            <a:r>
              <a:rPr lang="ar-IQ" sz="2000" b="1" dirty="0">
                <a:effectLst>
                  <a:outerShdw blurRad="38100" dist="38100" dir="2700000" algn="tl">
                    <a:srgbClr val="000000">
                      <a:alpha val="43137"/>
                    </a:srgbClr>
                  </a:outerShdw>
                </a:effectLst>
              </a:rPr>
              <a:t>لإنتاج سكر الكلوكوز الذي ينتج منه فيما بعد السكريات الأخرى والاحماض الدهنية والامينية وغيرها . يؤثر الضوء عموما في العمليات التطويرية للنبات واهمها : </a:t>
            </a:r>
          </a:p>
        </p:txBody>
      </p:sp>
    </p:spTree>
    <p:extLst>
      <p:ext uri="{BB962C8B-B14F-4D97-AF65-F5344CB8AC3E}">
        <p14:creationId xmlns:p14="http://schemas.microsoft.com/office/powerpoint/2010/main" val="3039859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34446" y="103189"/>
            <a:ext cx="8596668" cy="6754811"/>
          </a:xfrm>
        </p:spPr>
        <p:txBody>
          <a:bodyPr>
            <a:normAutofit/>
          </a:bodyPr>
          <a:lstStyle/>
          <a:p>
            <a:r>
              <a:rPr lang="ar-IQ" sz="2000" b="1" dirty="0">
                <a:solidFill>
                  <a:srgbClr val="00B0F0"/>
                </a:solidFill>
                <a:effectLst>
                  <a:outerShdw blurRad="38100" dist="38100" dir="2700000" algn="tl">
                    <a:srgbClr val="000000">
                      <a:alpha val="43137"/>
                    </a:srgbClr>
                  </a:outerShdw>
                </a:effectLst>
              </a:rPr>
              <a:t>1- انتاج البذور :</a:t>
            </a:r>
          </a:p>
          <a:p>
            <a:pPr marL="0" indent="0">
              <a:buNone/>
            </a:pPr>
            <a:r>
              <a:rPr lang="ar-IQ" sz="2000" b="1" dirty="0">
                <a:solidFill>
                  <a:schemeClr val="tx2"/>
                </a:solidFill>
                <a:effectLst>
                  <a:outerShdw blurRad="38100" dist="38100" dir="2700000" algn="tl">
                    <a:srgbClr val="000000">
                      <a:alpha val="43137"/>
                    </a:srgbClr>
                  </a:outerShdw>
                </a:effectLst>
              </a:rPr>
              <a:t>هنالك بعض النباتات الطبية حساسة للضوء اذ يعد عامل ضروري ومهم لإنبات تلك البذور مثل بذور التبغ </a:t>
            </a:r>
            <a:r>
              <a:rPr lang="ar-IQ" sz="2000" b="1" dirty="0" err="1">
                <a:solidFill>
                  <a:schemeClr val="tx2"/>
                </a:solidFill>
                <a:effectLst>
                  <a:outerShdw blurRad="38100" dist="38100" dir="2700000" algn="tl">
                    <a:srgbClr val="000000">
                      <a:alpha val="43137"/>
                    </a:srgbClr>
                  </a:outerShdw>
                </a:effectLst>
              </a:rPr>
              <a:t>والديجيتالس</a:t>
            </a:r>
            <a:r>
              <a:rPr lang="ar-IQ" sz="2000" b="1" dirty="0">
                <a:solidFill>
                  <a:schemeClr val="tx2"/>
                </a:solidFill>
                <a:effectLst>
                  <a:outerShdw blurRad="38100" dist="38100" dir="2700000" algn="tl">
                    <a:srgbClr val="000000">
                      <a:alpha val="43137"/>
                    </a:srgbClr>
                  </a:outerShdw>
                </a:effectLst>
              </a:rPr>
              <a:t> بينما لا تنبت بذور نباتات أخرى الا في غياب الضوء وتعرف بالبذور الحساسة للظلام مثل بذور البصل وحبة البركة والحنظل . </a:t>
            </a:r>
          </a:p>
          <a:p>
            <a:pPr marL="0" indent="0">
              <a:buNone/>
            </a:pPr>
            <a:endParaRPr lang="ar-IQ" sz="2000" b="1" dirty="0">
              <a:solidFill>
                <a:schemeClr val="tx2"/>
              </a:solidFill>
              <a:effectLst>
                <a:outerShdw blurRad="38100" dist="38100" dir="2700000" algn="tl">
                  <a:srgbClr val="000000">
                    <a:alpha val="43137"/>
                  </a:srgbClr>
                </a:outerShdw>
              </a:effectLst>
            </a:endParaRPr>
          </a:p>
          <a:p>
            <a:pPr marL="0" indent="0">
              <a:buNone/>
            </a:pPr>
            <a:endParaRPr lang="ar-IQ" sz="2000" b="1" dirty="0">
              <a:solidFill>
                <a:schemeClr val="tx2"/>
              </a:solidFill>
              <a:effectLst>
                <a:outerShdw blurRad="38100" dist="38100" dir="2700000" algn="tl">
                  <a:srgbClr val="000000">
                    <a:alpha val="43137"/>
                  </a:srgbClr>
                </a:outerShdw>
              </a:effectLst>
            </a:endParaRPr>
          </a:p>
          <a:p>
            <a:pPr marL="0" indent="0">
              <a:buNone/>
            </a:pPr>
            <a:r>
              <a:rPr lang="ar-IQ" sz="2000" b="1" dirty="0">
                <a:solidFill>
                  <a:srgbClr val="00B0F0"/>
                </a:solidFill>
                <a:effectLst>
                  <a:outerShdw blurRad="38100" dist="38100" dir="2700000" algn="tl">
                    <a:srgbClr val="000000">
                      <a:alpha val="43137"/>
                    </a:srgbClr>
                  </a:outerShdw>
                </a:effectLst>
              </a:rPr>
              <a:t>2- التزهير :</a:t>
            </a:r>
          </a:p>
          <a:p>
            <a:pPr marL="0" indent="0">
              <a:buNone/>
            </a:pPr>
            <a:r>
              <a:rPr lang="ar-IQ" sz="2000" b="1" dirty="0">
                <a:solidFill>
                  <a:schemeClr val="tx2"/>
                </a:solidFill>
                <a:effectLst>
                  <a:outerShdw blurRad="38100" dist="38100" dir="2700000" algn="tl">
                    <a:srgbClr val="000000">
                      <a:alpha val="43137"/>
                    </a:srgbClr>
                  </a:outerShdw>
                </a:effectLst>
              </a:rPr>
              <a:t>تختلف النباتات فيما بينها في حاجتها للفترة الضوئية اثناء مدة نموها فبعضها تزهر وتثمر عند تعرضها لفترة ضوئية متصلة او منقطعة مجموعها اكثر من 13 ساعة يوميا وتسمى مجموعة نباتات ذات النهار الطويل مثل </a:t>
            </a:r>
            <a:r>
              <a:rPr lang="ar-IQ" sz="2000" b="1" dirty="0" err="1">
                <a:solidFill>
                  <a:schemeClr val="tx2"/>
                </a:solidFill>
                <a:effectLst>
                  <a:outerShdw blurRad="38100" dist="38100" dir="2700000" algn="tl">
                    <a:srgbClr val="000000">
                      <a:alpha val="43137"/>
                    </a:srgbClr>
                  </a:outerShdw>
                </a:effectLst>
              </a:rPr>
              <a:t>الكجرات</a:t>
            </a:r>
            <a:r>
              <a:rPr lang="ar-IQ" sz="2000" b="1" dirty="0">
                <a:solidFill>
                  <a:schemeClr val="tx2"/>
                </a:solidFill>
                <a:effectLst>
                  <a:outerShdw blurRad="38100" dist="38100" dir="2700000" algn="tl">
                    <a:srgbClr val="000000">
                      <a:alpha val="43137"/>
                    </a:srgbClr>
                  </a:outerShdw>
                </a:effectLst>
              </a:rPr>
              <a:t> وفول الصويا ونباتات أخرى تسمى مجموعة نباتات ذات النهار القصير التي تزهر وتثمر عند تعرضه لفترة ضوئية اقل من 12 ساعة يوميا مثل الخشخاش والكروية والينسون والكمون وهنالك مجموعة النباتات المحايدة التي تزهر وتثمر دون ان تتأثر بعدد ساعات الفترة الضوئية مثل الشبح والقطن والبابونج والحنظل. </a:t>
            </a:r>
          </a:p>
        </p:txBody>
      </p:sp>
    </p:spTree>
    <p:extLst>
      <p:ext uri="{BB962C8B-B14F-4D97-AF65-F5344CB8AC3E}">
        <p14:creationId xmlns:p14="http://schemas.microsoft.com/office/powerpoint/2010/main" val="2705931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14300" y="0"/>
            <a:ext cx="9116839" cy="6858000"/>
          </a:xfrm>
        </p:spPr>
        <p:txBody>
          <a:bodyPr/>
          <a:lstStyle/>
          <a:p>
            <a:r>
              <a:rPr lang="ar-IQ" sz="2000" b="1" dirty="0">
                <a:solidFill>
                  <a:srgbClr val="00B0F0"/>
                </a:solidFill>
                <a:effectLst>
                  <a:outerShdw blurRad="38100" dist="38100" dir="2700000" algn="tl">
                    <a:srgbClr val="000000">
                      <a:alpha val="43137"/>
                    </a:srgbClr>
                  </a:outerShdw>
                </a:effectLst>
              </a:rPr>
              <a:t>3- المادة الفعالة :</a:t>
            </a:r>
          </a:p>
          <a:p>
            <a:pPr marL="0" indent="0">
              <a:buNone/>
            </a:pPr>
            <a:r>
              <a:rPr lang="ar-IQ" sz="2000" b="1" dirty="0">
                <a:effectLst>
                  <a:outerShdw blurRad="38100" dist="38100" dir="2700000" algn="tl">
                    <a:srgbClr val="000000">
                      <a:alpha val="43137"/>
                    </a:srgbClr>
                  </a:outerShdw>
                </a:effectLst>
              </a:rPr>
              <a:t>للقترة الضوئية تأثير مباشر في النمو وإنتاج المادة الفعالة لا تنتج بعض النباتات كمية مادة فعالة اكبر عند تعرضها لفترة اضاءة طويلة مثل </a:t>
            </a:r>
            <a:r>
              <a:rPr lang="ar-IQ" sz="2000" b="1" dirty="0" err="1">
                <a:effectLst>
                  <a:outerShdw blurRad="38100" dist="38100" dir="2700000" algn="tl">
                    <a:srgbClr val="000000">
                      <a:alpha val="43137"/>
                    </a:srgbClr>
                  </a:outerShdw>
                </a:effectLst>
              </a:rPr>
              <a:t>الداتورة</a:t>
            </a:r>
            <a:r>
              <a:rPr lang="ar-IQ" sz="2000" b="1" dirty="0">
                <a:effectLst>
                  <a:outerShdw blurRad="38100" dist="38100" dir="2700000" algn="tl">
                    <a:srgbClr val="000000">
                      <a:alpha val="43137"/>
                    </a:srgbClr>
                  </a:outerShdw>
                </a:effectLst>
              </a:rPr>
              <a:t> تعطي نسبة اعلى من </a:t>
            </a:r>
            <a:r>
              <a:rPr lang="ar-IQ" sz="2000" b="1" dirty="0" err="1">
                <a:effectLst>
                  <a:outerShdw blurRad="38100" dist="38100" dir="2700000" algn="tl">
                    <a:srgbClr val="000000">
                      <a:alpha val="43137"/>
                    </a:srgbClr>
                  </a:outerShdw>
                </a:effectLst>
              </a:rPr>
              <a:t>قلويد</a:t>
            </a:r>
            <a:r>
              <a:rPr lang="ar-IQ" sz="2000" b="1" dirty="0">
                <a:effectLst>
                  <a:outerShdw blurRad="38100" dist="38100" dir="2700000" algn="tl">
                    <a:srgbClr val="000000">
                      <a:alpha val="43137"/>
                    </a:srgbClr>
                  </a:outerShdw>
                </a:effectLst>
              </a:rPr>
              <a:t> بالمقارنة مع النباتات النامية في </a:t>
            </a:r>
            <a:r>
              <a:rPr lang="ar-IQ" sz="2000" b="1" dirty="0" err="1">
                <a:effectLst>
                  <a:outerShdw blurRad="38100" dist="38100" dir="2700000" algn="tl">
                    <a:srgbClr val="000000">
                      <a:alpha val="43137"/>
                    </a:srgbClr>
                  </a:outerShdw>
                </a:effectLst>
              </a:rPr>
              <a:t>الضل</a:t>
            </a:r>
            <a:r>
              <a:rPr lang="ar-IQ" sz="2000" b="1" dirty="0">
                <a:effectLst>
                  <a:outerShdw blurRad="38100" dist="38100" dir="2700000" algn="tl">
                    <a:srgbClr val="000000">
                      <a:alpha val="43137"/>
                    </a:srgbClr>
                  </a:outerShdw>
                </a:effectLst>
              </a:rPr>
              <a:t> وكذلك نبات عين </a:t>
            </a:r>
            <a:r>
              <a:rPr lang="ar-IQ" sz="2000" b="1" dirty="0" err="1">
                <a:effectLst>
                  <a:outerShdw blurRad="38100" dist="38100" dir="2700000" algn="tl">
                    <a:srgbClr val="000000">
                      <a:alpha val="43137"/>
                    </a:srgbClr>
                  </a:outerShdw>
                </a:effectLst>
              </a:rPr>
              <a:t>البزون</a:t>
            </a:r>
            <a:r>
              <a:rPr lang="ar-IQ" sz="2000" b="1" dirty="0">
                <a:effectLst>
                  <a:outerShdw blurRad="38100" dist="38100" dir="2700000" algn="tl">
                    <a:srgbClr val="000000">
                      <a:alpha val="43137"/>
                    </a:srgbClr>
                  </a:outerShdw>
                </a:effectLst>
              </a:rPr>
              <a:t> يعطي نسبة عالية من </a:t>
            </a:r>
            <a:r>
              <a:rPr lang="ar-IQ" sz="2000" b="1" dirty="0" err="1">
                <a:effectLst>
                  <a:outerShdw blurRad="38100" dist="38100" dir="2700000" algn="tl">
                    <a:srgbClr val="000000">
                      <a:alpha val="43137"/>
                    </a:srgbClr>
                  </a:outerShdw>
                </a:effectLst>
              </a:rPr>
              <a:t>القلويدات</a:t>
            </a:r>
            <a:r>
              <a:rPr lang="ar-IQ" sz="2000" b="1" dirty="0">
                <a:effectLst>
                  <a:outerShdw blurRad="38100" dist="38100" dir="2700000" algn="tl">
                    <a:srgbClr val="000000">
                      <a:alpha val="43137"/>
                    </a:srgbClr>
                  </a:outerShdw>
                </a:effectLst>
              </a:rPr>
              <a:t> المضادة لمرض السرطان وأيضا نبات النعناع الفلفلي يعطي كمية اعلى من </a:t>
            </a:r>
            <a:r>
              <a:rPr lang="en-US" sz="2000" b="1" dirty="0" err="1">
                <a:effectLst>
                  <a:outerShdw blurRad="38100" dist="38100" dir="2700000" algn="tl">
                    <a:srgbClr val="000000">
                      <a:alpha val="43137"/>
                    </a:srgbClr>
                  </a:outerShdw>
                </a:effectLst>
              </a:rPr>
              <a:t>Menthone</a:t>
            </a:r>
            <a:r>
              <a:rPr lang="ar-IQ" sz="2000" b="1" dirty="0">
                <a:effectLst>
                  <a:outerShdw blurRad="38100" dist="38100" dir="2700000" algn="tl">
                    <a:srgbClr val="000000">
                      <a:alpha val="43137"/>
                    </a:srgbClr>
                  </a:outerShdw>
                </a:effectLst>
              </a:rPr>
              <a:t> </a:t>
            </a:r>
          </a:p>
          <a:p>
            <a:pPr marL="0" indent="0">
              <a:buNone/>
            </a:pPr>
            <a:r>
              <a:rPr lang="ar-IQ" sz="2000" b="1" dirty="0">
                <a:effectLst>
                  <a:outerShdw blurRad="38100" dist="38100" dir="2700000" algn="tl">
                    <a:srgbClr val="000000">
                      <a:alpha val="43137"/>
                    </a:srgbClr>
                  </a:outerShdw>
                </a:effectLst>
              </a:rPr>
              <a:t>ومشتقاته التي تتحول الى </a:t>
            </a:r>
            <a:r>
              <a:rPr lang="en-US" sz="2000" b="1" dirty="0">
                <a:effectLst>
                  <a:outerShdw blurRad="38100" dist="38100" dir="2700000" algn="tl">
                    <a:srgbClr val="000000">
                      <a:alpha val="43137"/>
                    </a:srgbClr>
                  </a:outerShdw>
                </a:effectLst>
              </a:rPr>
              <a:t>Menthol </a:t>
            </a:r>
            <a:r>
              <a:rPr lang="ar-IQ" sz="2000" b="1" dirty="0">
                <a:effectLst>
                  <a:outerShdw blurRad="38100" dist="38100" dir="2700000" algn="tl">
                    <a:srgbClr val="000000">
                      <a:alpha val="43137"/>
                    </a:srgbClr>
                  </a:outerShdw>
                </a:effectLst>
              </a:rPr>
              <a:t> عندما يتعرض الى 14-18 ساعة يوميا . ولكن عندما تتعرض نباتات النعناع لظروف ساعات نهار القصير الإضاءة فيكون اغلب محتويات الزيت من مادة </a:t>
            </a:r>
            <a:r>
              <a:rPr lang="en-US" sz="2000" b="1" dirty="0" err="1">
                <a:effectLst>
                  <a:outerShdw blurRad="38100" dist="38100" dir="2700000" algn="tl">
                    <a:srgbClr val="000000">
                      <a:alpha val="43137"/>
                    </a:srgbClr>
                  </a:outerShdw>
                </a:effectLst>
              </a:rPr>
              <a:t>Menthofuran</a:t>
            </a:r>
            <a:r>
              <a:rPr lang="en-US" sz="2000" b="1" dirty="0">
                <a:effectLst>
                  <a:outerShdw blurRad="38100" dist="38100" dir="2700000" algn="tl">
                    <a:srgbClr val="000000">
                      <a:alpha val="43137"/>
                    </a:srgbClr>
                  </a:outerShdw>
                </a:effectLst>
              </a:rPr>
              <a:t>  </a:t>
            </a:r>
            <a:r>
              <a:rPr lang="ar-IQ" sz="2000" b="1" dirty="0">
                <a:effectLst>
                  <a:outerShdw blurRad="38100" dist="38100" dir="2700000" algn="tl">
                    <a:srgbClr val="000000">
                      <a:alpha val="43137"/>
                    </a:srgbClr>
                  </a:outerShdw>
                </a:effectLst>
              </a:rPr>
              <a:t> غير الفعالة . </a:t>
            </a:r>
          </a:p>
          <a:p>
            <a:pPr marL="0" indent="0">
              <a:buNone/>
            </a:pPr>
            <a:endParaRPr lang="ar-IQ" sz="2000" b="1" dirty="0">
              <a:effectLst>
                <a:outerShdw blurRad="38100" dist="38100" dir="2700000" algn="tl">
                  <a:srgbClr val="000000">
                    <a:alpha val="43137"/>
                  </a:srgbClr>
                </a:outerShdw>
              </a:effectLst>
            </a:endParaRPr>
          </a:p>
          <a:p>
            <a:pPr marL="0" indent="0">
              <a:buNone/>
            </a:pPr>
            <a:r>
              <a:rPr lang="ar-IQ" sz="2000" b="1" dirty="0">
                <a:solidFill>
                  <a:srgbClr val="FF0000"/>
                </a:solidFill>
                <a:effectLst>
                  <a:outerShdw blurRad="38100" dist="38100" dir="2700000" algn="tl">
                    <a:srgbClr val="000000">
                      <a:alpha val="43137"/>
                    </a:srgbClr>
                  </a:outerShdw>
                </a:effectLst>
              </a:rPr>
              <a:t>2- الرطوبة الجوية :</a:t>
            </a:r>
            <a:r>
              <a:rPr lang="en-US" sz="2000" b="1" dirty="0">
                <a:solidFill>
                  <a:srgbClr val="FF0000"/>
                </a:solidFill>
                <a:effectLst>
                  <a:outerShdw blurRad="38100" dist="38100" dir="2700000" algn="tl">
                    <a:srgbClr val="000000">
                      <a:alpha val="43137"/>
                    </a:srgbClr>
                  </a:outerShdw>
                </a:effectLst>
              </a:rPr>
              <a:t>Atmospheric Humidity </a:t>
            </a:r>
            <a:endParaRPr lang="ar-IQ" sz="2000" b="1" dirty="0">
              <a:solidFill>
                <a:srgbClr val="FF0000"/>
              </a:solidFill>
              <a:effectLst>
                <a:outerShdw blurRad="38100" dist="38100" dir="2700000" algn="tl">
                  <a:srgbClr val="000000">
                    <a:alpha val="43137"/>
                  </a:srgbClr>
                </a:outerShdw>
              </a:effectLst>
            </a:endParaRPr>
          </a:p>
          <a:p>
            <a:pPr marL="0" indent="0">
              <a:buNone/>
            </a:pPr>
            <a:r>
              <a:rPr lang="ar-IQ" sz="2000" b="1" dirty="0">
                <a:solidFill>
                  <a:schemeClr val="tx1"/>
                </a:solidFill>
                <a:effectLst>
                  <a:outerShdw blurRad="38100" dist="38100" dir="2700000" algn="tl">
                    <a:srgbClr val="000000">
                      <a:alpha val="43137"/>
                    </a:srgbClr>
                  </a:outerShdw>
                </a:effectLst>
              </a:rPr>
              <a:t>تختلف الرطوبة الجوية تبعا لفصول السنة وساعات اليوم والموقع الجغرافي من حيث القرب والبعد عن المسطحات المائية والتضاريس الأرضية كالصحراء والجبال وقد ثبت ان معظم النباتات الاقتصادية لاسيما الطبية والعطرية منها تجود زراعتها ويزداد انتاجها من المركبات الفعالة في المناطق الزراعية ذات الرطوبة المعتدلة والتي لا ترتفع الرطوبة النسبية فيها اكثر من 85% ولا تقل عن 45% فعند ارتفاعها عن الحد الأعلى تصاب النباتات بالأمراض الفطرية المختلفة مثل النعناع والعتر والتبغ والحمضيات وغيرها في حين يكون نمو تلك النباتات </a:t>
            </a:r>
            <a:r>
              <a:rPr lang="ar-IQ" sz="2000" b="1" dirty="0" err="1">
                <a:solidFill>
                  <a:schemeClr val="tx1"/>
                </a:solidFill>
                <a:effectLst>
                  <a:outerShdw blurRad="38100" dist="38100" dir="2700000" algn="tl">
                    <a:srgbClr val="000000">
                      <a:alpha val="43137"/>
                    </a:srgbClr>
                  </a:outerShdw>
                </a:effectLst>
              </a:rPr>
              <a:t>متقزما</a:t>
            </a:r>
            <a:r>
              <a:rPr lang="ar-IQ" sz="2000" b="1" dirty="0">
                <a:solidFill>
                  <a:schemeClr val="tx1"/>
                </a:solidFill>
                <a:effectLst>
                  <a:outerShdw blurRad="38100" dist="38100" dir="2700000" algn="tl">
                    <a:srgbClr val="000000">
                      <a:alpha val="43137"/>
                    </a:srgbClr>
                  </a:outerShdw>
                </a:effectLst>
              </a:rPr>
              <a:t> وذات عدد ومساحة ورقية قليلة وانتاجية ثمار قليلة عند زراعتها في بيئات جافة .</a:t>
            </a:r>
          </a:p>
          <a:p>
            <a:pPr marL="0" indent="0">
              <a:buNone/>
            </a:pPr>
            <a:endParaRPr lang="ar-IQ" sz="2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1088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274002" cy="6743699"/>
          </a:xfrm>
        </p:spPr>
        <p:txBody>
          <a:bodyPr>
            <a:normAutofit/>
          </a:bodyPr>
          <a:lstStyle/>
          <a:p>
            <a:r>
              <a:rPr lang="ar-IQ" sz="2000" b="1" dirty="0">
                <a:solidFill>
                  <a:srgbClr val="FF0000"/>
                </a:solidFill>
                <a:effectLst>
                  <a:outerShdw blurRad="38100" dist="38100" dir="2700000" algn="tl">
                    <a:srgbClr val="000000">
                      <a:alpha val="43137"/>
                    </a:srgbClr>
                  </a:outerShdw>
                </a:effectLst>
              </a:rPr>
              <a:t>3- الرياح : </a:t>
            </a:r>
            <a:r>
              <a:rPr lang="en-US" sz="2000" b="1" dirty="0">
                <a:solidFill>
                  <a:srgbClr val="FF0000"/>
                </a:solidFill>
                <a:effectLst>
                  <a:outerShdw blurRad="38100" dist="38100" dir="2700000" algn="tl">
                    <a:srgbClr val="000000">
                      <a:alpha val="43137"/>
                    </a:srgbClr>
                  </a:outerShdw>
                </a:effectLst>
              </a:rPr>
              <a:t>Wind</a:t>
            </a:r>
            <a:endParaRPr lang="ar-IQ" sz="2000" b="1" dirty="0">
              <a:solidFill>
                <a:srgbClr val="FF0000"/>
              </a:solidFill>
              <a:effectLst>
                <a:outerShdw blurRad="38100" dist="38100" dir="2700000" algn="tl">
                  <a:srgbClr val="000000">
                    <a:alpha val="43137"/>
                  </a:srgbClr>
                </a:outerShdw>
              </a:effectLst>
            </a:endParaRPr>
          </a:p>
          <a:p>
            <a:pPr marL="0" indent="0">
              <a:buNone/>
            </a:pPr>
            <a:endParaRPr lang="ar-IQ" sz="2000" b="1" dirty="0">
              <a:solidFill>
                <a:srgbClr val="FF0000"/>
              </a:solidFill>
              <a:effectLst>
                <a:outerShdw blurRad="38100" dist="38100" dir="2700000" algn="tl">
                  <a:srgbClr val="000000">
                    <a:alpha val="43137"/>
                  </a:srgbClr>
                </a:outerShdw>
              </a:effectLst>
            </a:endParaRPr>
          </a:p>
          <a:p>
            <a:pPr marL="0" indent="0">
              <a:buNone/>
            </a:pPr>
            <a:r>
              <a:rPr lang="ar-IQ" sz="2000" b="1" dirty="0">
                <a:solidFill>
                  <a:srgbClr val="FF0000"/>
                </a:solidFill>
                <a:effectLst>
                  <a:outerShdw blurRad="38100" dist="38100" dir="2700000" algn="tl">
                    <a:srgbClr val="000000">
                      <a:alpha val="43137"/>
                    </a:srgbClr>
                  </a:outerShdw>
                </a:effectLst>
              </a:rPr>
              <a:t>هناك عدة </a:t>
            </a:r>
            <a:r>
              <a:rPr lang="ar-IQ" sz="2000" b="1" dirty="0" err="1">
                <a:solidFill>
                  <a:srgbClr val="FF0000"/>
                </a:solidFill>
                <a:effectLst>
                  <a:outerShdw blurRad="38100" dist="38100" dir="2700000" algn="tl">
                    <a:srgbClr val="000000">
                      <a:alpha val="43137"/>
                    </a:srgbClr>
                  </a:outerShdw>
                </a:effectLst>
              </a:rPr>
              <a:t>تاثيرات</a:t>
            </a:r>
            <a:r>
              <a:rPr lang="ar-IQ" sz="2000" b="1" dirty="0">
                <a:solidFill>
                  <a:srgbClr val="FF0000"/>
                </a:solidFill>
                <a:effectLst>
                  <a:outerShdw blurRad="38100" dist="38100" dir="2700000" algn="tl">
                    <a:srgbClr val="000000">
                      <a:alpha val="43137"/>
                    </a:srgbClr>
                  </a:outerShdw>
                </a:effectLst>
              </a:rPr>
              <a:t> للرياح تختلف حسب سرعة ونوع الرياح </a:t>
            </a:r>
          </a:p>
          <a:p>
            <a:pPr marL="0" indent="0">
              <a:buNone/>
            </a:pPr>
            <a:r>
              <a:rPr lang="ar-IQ" sz="2000" b="1" dirty="0">
                <a:solidFill>
                  <a:srgbClr val="0070C0"/>
                </a:solidFill>
                <a:effectLst>
                  <a:outerShdw blurRad="38100" dist="38100" dir="2700000" algn="tl">
                    <a:srgbClr val="000000">
                      <a:alpha val="43137"/>
                    </a:srgbClr>
                  </a:outerShdw>
                </a:effectLst>
              </a:rPr>
              <a:t>1- سرعة الرياح </a:t>
            </a:r>
            <a:r>
              <a:rPr lang="en-US" sz="2000" b="1" dirty="0">
                <a:solidFill>
                  <a:srgbClr val="0070C0"/>
                </a:solidFill>
                <a:effectLst>
                  <a:outerShdw blurRad="38100" dist="38100" dir="2700000" algn="tl">
                    <a:srgbClr val="000000">
                      <a:alpha val="43137"/>
                    </a:srgbClr>
                  </a:outerShdw>
                </a:effectLst>
              </a:rPr>
              <a:t>WIND SPEED: </a:t>
            </a:r>
            <a:endParaRPr lang="ar-IQ" sz="2000" b="1" dirty="0">
              <a:solidFill>
                <a:srgbClr val="0070C0"/>
              </a:solidFill>
              <a:effectLst>
                <a:outerShdw blurRad="38100" dist="38100" dir="2700000" algn="tl">
                  <a:srgbClr val="000000">
                    <a:alpha val="43137"/>
                  </a:srgbClr>
                </a:outerShdw>
              </a:effectLst>
            </a:endParaRPr>
          </a:p>
          <a:p>
            <a:pPr marL="0" indent="0">
              <a:buNone/>
            </a:pPr>
            <a:r>
              <a:rPr lang="ar-IQ" sz="2000" b="1" dirty="0">
                <a:solidFill>
                  <a:schemeClr val="tx1"/>
                </a:solidFill>
                <a:effectLst>
                  <a:outerShdw blurRad="38100" dist="38100" dir="2700000" algn="tl">
                    <a:srgbClr val="000000">
                      <a:alpha val="43137"/>
                    </a:srgbClr>
                  </a:outerShdw>
                </a:effectLst>
              </a:rPr>
              <a:t>تعتمد سرعة واتجاه الرياح على الفرق في ضغط الجوي ، اذ انها تهب من المناطق ذات الضغط الجوي العالي الذي تكون باردة غالبا الى المناطق ذات الضغط الجوي المنخفض التي تكون حارة ، ان سرعة الرياح 20- 15 كم في الساعة تؤدي الى ضرر بالغ للنباتات في موسم الازهار كما في الحمضيات والياسمين وغيرها فضلا عن الأضرار الميكانيكية الناتجة عن تكسر الافرع وسقوط الثمار بمراحل نضجها المختلفة وعند التعرض للرياح السريعة بمعدل 40-45 كم في الساعة فأنها تؤدي الى تلف جميع النباتات نتيجة قلع النباتات وتكسر الافرع واحتراق او جفاف الأوراق وموت </a:t>
            </a:r>
            <a:r>
              <a:rPr lang="ar-IQ" sz="2000" b="1" dirty="0" err="1">
                <a:solidFill>
                  <a:schemeClr val="tx1"/>
                </a:solidFill>
                <a:effectLst>
                  <a:outerShdw blurRad="38100" dist="38100" dir="2700000" algn="tl">
                    <a:srgbClr val="000000">
                      <a:alpha val="43137"/>
                    </a:srgbClr>
                  </a:outerShdw>
                </a:effectLst>
              </a:rPr>
              <a:t>النموات</a:t>
            </a:r>
            <a:r>
              <a:rPr lang="ar-IQ" sz="2000" b="1" dirty="0">
                <a:solidFill>
                  <a:schemeClr val="tx1"/>
                </a:solidFill>
                <a:effectLst>
                  <a:outerShdw blurRad="38100" dist="38100" dir="2700000" algn="tl">
                    <a:srgbClr val="000000">
                      <a:alpha val="43137"/>
                    </a:srgbClr>
                  </a:outerShdw>
                </a:effectLst>
              </a:rPr>
              <a:t> الطرفية و غيرها من الاضرار . </a:t>
            </a:r>
          </a:p>
          <a:p>
            <a:pPr marL="0" indent="0">
              <a:buNone/>
            </a:pPr>
            <a:r>
              <a:rPr lang="ar-IQ" sz="2000" b="1" dirty="0">
                <a:solidFill>
                  <a:srgbClr val="0070C0"/>
                </a:solidFill>
                <a:effectLst>
                  <a:outerShdw blurRad="38100" dist="38100" dir="2700000" algn="tl">
                    <a:srgbClr val="000000">
                      <a:alpha val="43137"/>
                    </a:srgbClr>
                  </a:outerShdw>
                </a:effectLst>
              </a:rPr>
              <a:t>2- نوع الرياح </a:t>
            </a:r>
            <a:r>
              <a:rPr lang="en-US" sz="2000" b="1" dirty="0">
                <a:solidFill>
                  <a:srgbClr val="0070C0"/>
                </a:solidFill>
                <a:effectLst>
                  <a:outerShdw blurRad="38100" dist="38100" dir="2700000" algn="tl">
                    <a:srgbClr val="000000">
                      <a:alpha val="43137"/>
                    </a:srgbClr>
                  </a:outerShdw>
                </a:effectLst>
              </a:rPr>
              <a:t>WIND TYPE</a:t>
            </a:r>
            <a:endParaRPr lang="ar-IQ" sz="2000" b="1" dirty="0">
              <a:solidFill>
                <a:srgbClr val="0070C0"/>
              </a:solidFill>
              <a:effectLst>
                <a:outerShdw blurRad="38100" dist="38100" dir="2700000" algn="tl">
                  <a:srgbClr val="000000">
                    <a:alpha val="43137"/>
                  </a:srgbClr>
                </a:outerShdw>
              </a:effectLst>
            </a:endParaRPr>
          </a:p>
          <a:p>
            <a:pPr marL="0" indent="0">
              <a:buNone/>
            </a:pPr>
            <a:r>
              <a:rPr lang="ar-IQ" sz="2000" b="1" dirty="0">
                <a:solidFill>
                  <a:schemeClr val="tx1"/>
                </a:solidFill>
                <a:effectLst>
                  <a:outerShdw blurRad="38100" dist="38100" dir="2700000" algn="tl">
                    <a:srgbClr val="000000">
                      <a:alpha val="43137"/>
                    </a:srgbClr>
                  </a:outerShdw>
                </a:effectLst>
              </a:rPr>
              <a:t>هنالك عدة أنواع من الرياح مثل الجافة والحارة والباردة قد تعمل كل منها على زيادة تبخر المحتوى المائي للنبات وزيادة سرعة عملية التبخر والنتح اسرع من عملية امتصاص الماء والمغذيات من محلول التربة ، اما الرياح التي تهب من المناطق الصحراوية القاحلة تكون عادة حارة ومحملة بذرات الرمل والغبار مما يؤدي لزيادة سرعة النتح فضلا عن تمزق الأوراق وتساقط الازهار والثمار . </a:t>
            </a:r>
            <a:endParaRPr lang="en-US" sz="2000" b="1" dirty="0">
              <a:solidFill>
                <a:schemeClr val="tx1"/>
              </a:solidFill>
              <a:effectLst>
                <a:outerShdw blurRad="38100" dist="38100" dir="2700000" algn="tl">
                  <a:srgbClr val="000000">
                    <a:alpha val="43137"/>
                  </a:srgbClr>
                </a:outerShdw>
              </a:effectLst>
            </a:endParaRPr>
          </a:p>
          <a:p>
            <a:pPr marL="0" indent="0">
              <a:buNone/>
            </a:pPr>
            <a:endParaRPr lang="ar-IQ" sz="2000" b="1"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91524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302577" cy="6858000"/>
          </a:xfrm>
        </p:spPr>
        <p:txBody>
          <a:bodyPr>
            <a:normAutofit/>
          </a:bodyPr>
          <a:lstStyle/>
          <a:p>
            <a:pPr marL="0" indent="0">
              <a:buNone/>
            </a:pPr>
            <a:r>
              <a:rPr lang="ar-IQ" sz="2000" b="1" dirty="0">
                <a:solidFill>
                  <a:srgbClr val="00B0F0"/>
                </a:solidFill>
                <a:effectLst>
                  <a:outerShdw blurRad="38100" dist="38100" dir="2700000" algn="tl">
                    <a:srgbClr val="000000">
                      <a:alpha val="43137"/>
                    </a:srgbClr>
                  </a:outerShdw>
                </a:effectLst>
              </a:rPr>
              <a:t>3- درجة الحرارة </a:t>
            </a:r>
            <a:r>
              <a:rPr lang="en-US" sz="2000" b="1" dirty="0">
                <a:solidFill>
                  <a:srgbClr val="00B0F0"/>
                </a:solidFill>
                <a:effectLst>
                  <a:outerShdw blurRad="38100" dist="38100" dir="2700000" algn="tl">
                    <a:srgbClr val="000000">
                      <a:alpha val="43137"/>
                    </a:srgbClr>
                  </a:outerShdw>
                </a:effectLst>
              </a:rPr>
              <a:t>TEMPERATURE</a:t>
            </a:r>
            <a:endParaRPr lang="ar-IQ" sz="2000" b="1" dirty="0">
              <a:solidFill>
                <a:srgbClr val="00B0F0"/>
              </a:solidFill>
              <a:effectLst>
                <a:outerShdw blurRad="38100" dist="38100" dir="2700000" algn="tl">
                  <a:srgbClr val="000000">
                    <a:alpha val="43137"/>
                  </a:srgbClr>
                </a:outerShdw>
              </a:effectLst>
            </a:endParaRPr>
          </a:p>
          <a:p>
            <a:pPr marL="0" indent="0">
              <a:buNone/>
            </a:pPr>
            <a:r>
              <a:rPr lang="ar-IQ" sz="2000" b="1" dirty="0">
                <a:solidFill>
                  <a:srgbClr val="00B0F0"/>
                </a:solidFill>
                <a:effectLst>
                  <a:outerShdw blurRad="38100" dist="38100" dir="2700000" algn="tl">
                    <a:srgbClr val="000000">
                      <a:alpha val="43137"/>
                    </a:srgbClr>
                  </a:outerShdw>
                </a:effectLst>
              </a:rPr>
              <a:t> </a:t>
            </a:r>
            <a:r>
              <a:rPr lang="ar-IQ" sz="2000" b="1" dirty="0">
                <a:solidFill>
                  <a:schemeClr val="tx1"/>
                </a:solidFill>
                <a:effectLst>
                  <a:outerShdw blurRad="38100" dist="38100" dir="2700000" algn="tl">
                    <a:srgbClr val="000000">
                      <a:alpha val="43137"/>
                    </a:srgbClr>
                  </a:outerShdw>
                </a:effectLst>
              </a:rPr>
              <a:t>ان المصدر الحراري الرئيسي للأرض هو اشعة الشمس التي تعطي 80% من طاقتها على شكل موجات حرارية وتسمى الاشعة تحت الحمراء وهي مسببة لارتفاع وانخفاض درجة الحرارة على مدار 24 ساعة والفصول الأربعة وبذلك يكون لكل نبات درجة حرارة عظمى وصغرى وارتفاع الحرارة وانخفاضها عن هاتين الدرجتين قد يؤدي الى توقف حياة النبات وبالتالي موته , اذ تعد درجة الحرارة 40 مئوي هبي الدرجة العظمى لمعظم أنواع النباتات وبعدها تبدا معالم الحياة في النبات بالتوقف لحصول عملية تفكك التركيب الهيكلي لبروتينات الانزيمات والحوامض النووية </a:t>
            </a:r>
            <a:r>
              <a:rPr lang="en-US" sz="2000" b="1" dirty="0">
                <a:solidFill>
                  <a:schemeClr val="tx1"/>
                </a:solidFill>
                <a:effectLst>
                  <a:outerShdw blurRad="38100" dist="38100" dir="2700000" algn="tl">
                    <a:srgbClr val="000000">
                      <a:alpha val="43137"/>
                    </a:srgbClr>
                  </a:outerShdw>
                </a:effectLst>
              </a:rPr>
              <a:t>DNA </a:t>
            </a:r>
            <a:r>
              <a:rPr lang="ar-IQ" sz="2000" b="1" dirty="0">
                <a:solidFill>
                  <a:schemeClr val="tx1"/>
                </a:solidFill>
                <a:effectLst>
                  <a:outerShdw blurRad="38100" dist="38100" dir="2700000" algn="tl">
                    <a:srgbClr val="000000">
                      <a:alpha val="43137"/>
                    </a:srgbClr>
                  </a:outerShdw>
                </a:effectLst>
              </a:rPr>
              <a:t> و </a:t>
            </a:r>
            <a:r>
              <a:rPr lang="en-US" sz="2000" b="1" dirty="0">
                <a:solidFill>
                  <a:schemeClr val="tx1"/>
                </a:solidFill>
                <a:effectLst>
                  <a:outerShdw blurRad="38100" dist="38100" dir="2700000" algn="tl">
                    <a:srgbClr val="000000">
                      <a:alpha val="43137"/>
                    </a:srgbClr>
                  </a:outerShdw>
                </a:effectLst>
              </a:rPr>
              <a:t>RNA </a:t>
            </a:r>
            <a:r>
              <a:rPr lang="ar-IQ" sz="2000" b="1" dirty="0">
                <a:solidFill>
                  <a:schemeClr val="tx1"/>
                </a:solidFill>
                <a:effectLst>
                  <a:outerShdw blurRad="38100" dist="38100" dir="2700000" algn="tl">
                    <a:srgbClr val="000000">
                      <a:alpha val="43137"/>
                    </a:srgbClr>
                  </a:outerShdw>
                </a:effectLst>
              </a:rPr>
              <a:t> بأنواعه وكذلك درجة الحرارة 6 مئوي </a:t>
            </a:r>
          </a:p>
          <a:p>
            <a:pPr marL="0" indent="0">
              <a:buNone/>
            </a:pPr>
            <a:r>
              <a:rPr lang="ar-IQ" sz="2000" b="1" dirty="0">
                <a:solidFill>
                  <a:schemeClr val="tx1"/>
                </a:solidFill>
                <a:effectLst>
                  <a:outerShdw blurRad="38100" dist="38100" dir="2700000" algn="tl">
                    <a:srgbClr val="000000">
                      <a:alpha val="43137"/>
                    </a:srgbClr>
                  </a:outerShdw>
                </a:effectLst>
              </a:rPr>
              <a:t>تعد الدرجة الصغرى لمعظم النباتات وعموما فان زراعة نبات في درجة حرارة لا تلائمه تجعله لا ينمو عادة واذا نما فانه من النادر جدا ان يزهر او ينتج ثمرا . وتعد درجة الحرارة عاملا مهما في انبات البذور كما ان لكل بذور النبات درجة حرارة مثلى للإنبات ، اذ تؤثر درجة حرارة الانبات في جودة وقوة النمو كما تؤثر درجة حرارة في عملية النمو الكلي للنبات لما لها من تأثير في عملية البناء الضوئي وما المواد الفعالة الا مركبات يتم انتاجها مع عملية البناء الضوئي لذلك فان نوعية وكمية هذه المواد في النباتات الطبية تتأثر تأثرا مباشرا بعملية البناء الضوئي ووجد ان عملية البناء تتم بوجود الضوء وكمية كافية من غاز ثنائي أوكسيد الكاربون مع ارتفاع نسبي في درجات الحرارة في حين عملية الهدم تتم دون الحاجة لدرجات حرارة مرتفعة وكذلك في غياب الضوء وعلى هذا الأساس تكون عملية البناء عادة في النباتات اسرع في الأيام الحارة من غيرها وتكون عملية الهدم سريعة في الليالي الباردة . </a:t>
            </a:r>
          </a:p>
        </p:txBody>
      </p:sp>
    </p:spTree>
    <p:extLst>
      <p:ext uri="{BB962C8B-B14F-4D97-AF65-F5344CB8AC3E}">
        <p14:creationId xmlns:p14="http://schemas.microsoft.com/office/powerpoint/2010/main" val="4285015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28588" y="285750"/>
            <a:ext cx="9216852" cy="6572250"/>
          </a:xfrm>
        </p:spPr>
        <p:txBody>
          <a:bodyPr>
            <a:normAutofit/>
          </a:bodyPr>
          <a:lstStyle/>
          <a:p>
            <a:endParaRPr lang="ar-IQ" sz="2000" b="1" dirty="0">
              <a:effectLst>
                <a:outerShdw blurRad="38100" dist="38100" dir="2700000" algn="tl">
                  <a:srgbClr val="000000">
                    <a:alpha val="43137"/>
                  </a:srgbClr>
                </a:outerShdw>
              </a:effectLst>
            </a:endParaRPr>
          </a:p>
          <a:p>
            <a:r>
              <a:rPr lang="ar-IQ" sz="2000" b="1" dirty="0">
                <a:effectLst>
                  <a:outerShdw blurRad="38100" dist="38100" dir="2700000" algn="tl">
                    <a:srgbClr val="000000">
                      <a:alpha val="43137"/>
                    </a:srgbClr>
                  </a:outerShdw>
                </a:effectLst>
              </a:rPr>
              <a:t>وجد ان 20 % من المكونات الفعالة في النيات الطبي تخضع كميتها لتأثير التغيرات الحرارية بين عمليتي البناء والهدم فمثلا وجد ان كمية الزيت الطيار في ازهار </a:t>
            </a:r>
            <a:r>
              <a:rPr lang="ar-IQ" sz="2000" b="1" dirty="0" err="1">
                <a:effectLst>
                  <a:outerShdw blurRad="38100" dist="38100" dir="2700000" algn="tl">
                    <a:srgbClr val="000000">
                      <a:alpha val="43137"/>
                    </a:srgbClr>
                  </a:outerShdw>
                </a:effectLst>
              </a:rPr>
              <a:t>الاوند</a:t>
            </a:r>
            <a:r>
              <a:rPr lang="ar-IQ" sz="2000" b="1" dirty="0">
                <a:effectLst>
                  <a:outerShdw blurRad="38100" dist="38100" dir="2700000" algn="tl">
                    <a:srgbClr val="000000">
                      <a:alpha val="43137"/>
                    </a:srgbClr>
                  </a:outerShdw>
                </a:effectLst>
              </a:rPr>
              <a:t> في الساعة الثانية صباحا تبلغ 1.1% بينما تكون في الساعة 12 ظهرا  1%  وفي الساعة الثانية ظهرا تبلغ 1.3% , كما ان الزيوت الطيارة في كثير من الباتات العطرية تزيد بارتفاع درجة الحرارة , بينما الزيوت الثابتة مثل زيت الكتان والخروع وزهرة الشمس تزيد نسبتها في النباتات عند درجات الحرارة المنخفضة وتكون اغلب الاحماض الدهنية فيها غير مشبعة بدرجات الحرارة المرتفعة .</a:t>
            </a:r>
          </a:p>
        </p:txBody>
      </p:sp>
    </p:spTree>
    <p:extLst>
      <p:ext uri="{BB962C8B-B14F-4D97-AF65-F5344CB8AC3E}">
        <p14:creationId xmlns:p14="http://schemas.microsoft.com/office/powerpoint/2010/main" val="2061403318"/>
      </p:ext>
    </p:extLst>
  </p:cSld>
  <p:clrMapOvr>
    <a:masterClrMapping/>
  </p:clrMapOvr>
</p:sld>
</file>

<file path=ppt/theme/theme1.xml><?xml version="1.0" encoding="utf-8"?>
<a:theme xmlns:a="http://schemas.openxmlformats.org/drawingml/2006/main" name="واجهة">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215</TotalTime>
  <Words>2126</Words>
  <Application>Microsoft Office PowerPoint</Application>
  <PresentationFormat>شاشة عريضة</PresentationFormat>
  <Paragraphs>83</Paragraphs>
  <Slides>17</Slides>
  <Notes>0</Notes>
  <HiddenSlides>0</HiddenSlides>
  <MMClips>0</MMClips>
  <ScaleCrop>false</ScaleCrop>
  <HeadingPairs>
    <vt:vector size="4" baseType="variant">
      <vt:variant>
        <vt:lpstr>نسق</vt:lpstr>
      </vt:variant>
      <vt:variant>
        <vt:i4>1</vt:i4>
      </vt:variant>
      <vt:variant>
        <vt:lpstr>عناوين الشرائح</vt:lpstr>
      </vt:variant>
      <vt:variant>
        <vt:i4>17</vt:i4>
      </vt:variant>
    </vt:vector>
  </HeadingPairs>
  <TitlesOfParts>
    <vt:vector size="18" baseType="lpstr">
      <vt:lpstr>واجهة</vt:lpstr>
      <vt:lpstr>جامعة البصرة \ كلية الزراعة  قسم البستنة وهندسة الحدائق </vt:lpstr>
      <vt:lpstr>العوامل المؤثرة في إنتاج النباتات الطبية Factor's Affecting on Production of Medicinal Plants </vt:lpstr>
      <vt:lpstr>العوامل المؤثرة في إنتاج النباتات الطبية Factor's Affecting on Production of Medicinal Plants  </vt:lpstr>
      <vt:lpstr>أولا :  عوامل المناخ CLIMATE FACTORS</vt:lpstr>
      <vt:lpstr>عرض تقديمي في PowerPoint</vt:lpstr>
      <vt:lpstr>عرض تقديمي في PowerPoint</vt:lpstr>
      <vt:lpstr>عرض تقديمي في PowerPoint</vt:lpstr>
      <vt:lpstr>عرض تقديمي في PowerPoint</vt:lpstr>
      <vt:lpstr>عرض تقديمي في PowerPoint</vt:lpstr>
      <vt:lpstr>ثانيا : عوامل التربة SOIL FACTORS </vt:lpstr>
      <vt:lpstr>عرض تقديمي في PowerPoint</vt:lpstr>
      <vt:lpstr>عرض تقديمي في PowerPoint</vt:lpstr>
      <vt:lpstr>ثالثا : العوامل الصناعيةARTIFICIAL FACTORS</vt:lpstr>
      <vt:lpstr>عرض تقديمي في PowerPoint</vt:lpstr>
      <vt:lpstr>عرض تقديمي في PowerPoint</vt:lpstr>
      <vt:lpstr>عرض تقديمي في PowerPoint</vt:lpstr>
      <vt:lpstr>شكرا لحسن اصغائكم </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العوامل المؤثرة في إنتاج النباتات الطبية Factor's Affecting on Production of Medicinal Plants</dc:title>
  <dc:creator>ابتهال</dc:creator>
  <cp:lastModifiedBy>hader.1972.aljaper@gmail.com</cp:lastModifiedBy>
  <cp:revision>28</cp:revision>
  <dcterms:created xsi:type="dcterms:W3CDTF">2021-06-05T19:08:53Z</dcterms:created>
  <dcterms:modified xsi:type="dcterms:W3CDTF">2021-06-06T18:33:53Z</dcterms:modified>
</cp:coreProperties>
</file>